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8" r:id="rId2"/>
    <p:sldId id="256" r:id="rId3"/>
    <p:sldId id="257" r:id="rId4"/>
    <p:sldId id="262" r:id="rId5"/>
    <p:sldId id="259" r:id="rId6"/>
    <p:sldId id="260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6" r:id="rId19"/>
    <p:sldId id="273" r:id="rId20"/>
    <p:sldId id="274" r:id="rId21"/>
    <p:sldId id="275" r:id="rId22"/>
    <p:sldId id="277" r:id="rId23"/>
    <p:sldId id="278" r:id="rId24"/>
    <p:sldId id="279" r:id="rId25"/>
    <p:sldId id="280" r:id="rId26"/>
    <p:sldId id="281" r:id="rId27"/>
    <p:sldId id="283" r:id="rId28"/>
    <p:sldId id="284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912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notesMaster" Target="notesMasters/notesMaster1.xml"/><Relationship Id="rId31" Type="http://schemas.openxmlformats.org/officeDocument/2006/relationships/printerSettings" Target="printerSettings/printerSettings1.bin"/><Relationship Id="rId32" Type="http://schemas.openxmlformats.org/officeDocument/2006/relationships/presProps" Target="pres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1D4B33-129F-491A-B4EB-5AD9EE53EEE8}" type="datetimeFigureOut">
              <a:rPr lang="en-AU" smtClean="0"/>
              <a:pPr/>
              <a:t>5/08/12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E5B736-30B9-4147-B670-60A561B0D47C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783461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E5B736-30B9-4147-B670-60A561B0D47C}" type="slidenum">
              <a:rPr lang="en-AU" smtClean="0"/>
              <a:pPr/>
              <a:t>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490190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E5B736-30B9-4147-B670-60A561B0D47C}" type="slidenum">
              <a:rPr lang="en-AU" smtClean="0"/>
              <a:pPr/>
              <a:t>28</a:t>
            </a:fld>
            <a:endParaRPr lang="en-A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73B3A-81A8-43F9-8120-62CAFC11FC88}" type="datetimeFigureOut">
              <a:rPr lang="en-AU" smtClean="0"/>
              <a:pPr/>
              <a:t>5/08/12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748DF-A9F7-41D5-9452-BE15B26570F6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414836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73B3A-81A8-43F9-8120-62CAFC11FC88}" type="datetimeFigureOut">
              <a:rPr lang="en-AU" smtClean="0"/>
              <a:pPr/>
              <a:t>5/08/12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748DF-A9F7-41D5-9452-BE15B26570F6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47360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73B3A-81A8-43F9-8120-62CAFC11FC88}" type="datetimeFigureOut">
              <a:rPr lang="en-AU" smtClean="0"/>
              <a:pPr/>
              <a:t>5/08/12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748DF-A9F7-41D5-9452-BE15B26570F6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090637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73B3A-81A8-43F9-8120-62CAFC11FC88}" type="datetimeFigureOut">
              <a:rPr lang="en-AU" smtClean="0"/>
              <a:pPr/>
              <a:t>5/08/12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748DF-A9F7-41D5-9452-BE15B26570F6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181451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73B3A-81A8-43F9-8120-62CAFC11FC88}" type="datetimeFigureOut">
              <a:rPr lang="en-AU" smtClean="0"/>
              <a:pPr/>
              <a:t>5/08/12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748DF-A9F7-41D5-9452-BE15B26570F6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582382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73B3A-81A8-43F9-8120-62CAFC11FC88}" type="datetimeFigureOut">
              <a:rPr lang="en-AU" smtClean="0"/>
              <a:pPr/>
              <a:t>5/08/12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748DF-A9F7-41D5-9452-BE15B26570F6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990800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73B3A-81A8-43F9-8120-62CAFC11FC88}" type="datetimeFigureOut">
              <a:rPr lang="en-AU" smtClean="0"/>
              <a:pPr/>
              <a:t>5/08/12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748DF-A9F7-41D5-9452-BE15B26570F6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926232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73B3A-81A8-43F9-8120-62CAFC11FC88}" type="datetimeFigureOut">
              <a:rPr lang="en-AU" smtClean="0"/>
              <a:pPr/>
              <a:t>5/08/12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748DF-A9F7-41D5-9452-BE15B26570F6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437124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73B3A-81A8-43F9-8120-62CAFC11FC88}" type="datetimeFigureOut">
              <a:rPr lang="en-AU" smtClean="0"/>
              <a:pPr/>
              <a:t>5/08/12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748DF-A9F7-41D5-9452-BE15B26570F6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393070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73B3A-81A8-43F9-8120-62CAFC11FC88}" type="datetimeFigureOut">
              <a:rPr lang="en-AU" smtClean="0"/>
              <a:pPr/>
              <a:t>5/08/12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748DF-A9F7-41D5-9452-BE15B26570F6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13878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73B3A-81A8-43F9-8120-62CAFC11FC88}" type="datetimeFigureOut">
              <a:rPr lang="en-AU" smtClean="0"/>
              <a:pPr/>
              <a:t>5/08/12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748DF-A9F7-41D5-9452-BE15B26570F6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32477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373B3A-81A8-43F9-8120-62CAFC11FC88}" type="datetimeFigureOut">
              <a:rPr lang="en-AU" smtClean="0"/>
              <a:pPr/>
              <a:t>5/08/12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0748DF-A9F7-41D5-9452-BE15B26570F6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09449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Relationship Id="rId3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eg"/><Relationship Id="rId3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eg"/><Relationship Id="rId3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4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eg"/><Relationship Id="rId3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eg"/><Relationship Id="rId3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eg"/><Relationship Id="rId3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eg"/><Relationship Id="rId3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eg"/><Relationship Id="rId3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eg"/><Relationship Id="rId3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eg"/><Relationship Id="rId3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eg"/><Relationship Id="rId3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4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eg"/><Relationship Id="rId3" Type="http://schemas.openxmlformats.org/officeDocument/2006/relationships/image" Target="../media/image32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jpeg"/><Relationship Id="rId3" Type="http://schemas.openxmlformats.org/officeDocument/2006/relationships/image" Target="../media/image34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jpeg"/><Relationship Id="rId3" Type="http://schemas.openxmlformats.org/officeDocument/2006/relationships/image" Target="../media/image3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4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4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9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1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2.jpeg"/><Relationship Id="rId3" Type="http://schemas.openxmlformats.org/officeDocument/2006/relationships/image" Target="../media/image43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4.jpeg"/><Relationship Id="rId3" Type="http://schemas.openxmlformats.org/officeDocument/2006/relationships/image" Target="../media/image45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3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3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3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36713"/>
            <a:ext cx="7772400" cy="1368151"/>
          </a:xfrm>
        </p:spPr>
        <p:txBody>
          <a:bodyPr>
            <a:normAutofit/>
          </a:bodyPr>
          <a:lstStyle/>
          <a:p>
            <a:r>
              <a:rPr lang="en-AU" sz="3600" b="1" dirty="0" err="1" smtClean="0"/>
              <a:t>Naidovi</a:t>
            </a:r>
            <a:r>
              <a:rPr lang="en-AU" sz="3600" b="1" dirty="0" smtClean="0"/>
              <a:t> Primary School - Kindergarten</a:t>
            </a:r>
            <a:endParaRPr lang="en-AU" sz="36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276872"/>
            <a:ext cx="6400800" cy="1080120"/>
          </a:xfrm>
        </p:spPr>
        <p:txBody>
          <a:bodyPr>
            <a:normAutofit/>
          </a:bodyPr>
          <a:lstStyle/>
          <a:p>
            <a:r>
              <a:rPr lang="en-AU" sz="4800" b="1" dirty="0" smtClean="0">
                <a:solidFill>
                  <a:srgbClr val="FF0000"/>
                </a:solidFill>
              </a:rPr>
              <a:t>Toy Catalogue</a:t>
            </a:r>
            <a:endParaRPr lang="en-AU" sz="4800" b="1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3068960"/>
            <a:ext cx="4031940" cy="268796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300192" y="6237312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July 2012</a:t>
            </a:r>
            <a:endParaRPr lang="en-A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July 2012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093252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47264" y="3861048"/>
            <a:ext cx="1156384" cy="432048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bg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918542" y="332656"/>
            <a:ext cx="1132804" cy="50405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3429000"/>
            <a:ext cx="914400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3995936" y="3861048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264" y="406209"/>
            <a:ext cx="4324736" cy="288315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79512" y="3859235"/>
            <a:ext cx="4655724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 smtClean="0">
                <a:solidFill>
                  <a:schemeClr val="bg1"/>
                </a:solidFill>
              </a:rPr>
              <a:t>NPS-K2</a:t>
            </a:r>
          </a:p>
          <a:p>
            <a:r>
              <a:rPr lang="en-AU" sz="2800" dirty="0" smtClean="0"/>
              <a:t>Mega Blocks - Sonny School Bus – Yellow</a:t>
            </a:r>
          </a:p>
          <a:p>
            <a:r>
              <a:rPr lang="en-AU" sz="1600" dirty="0" smtClean="0"/>
              <a:t>Contains - Bus, Driver, 2 blue blocks, 1 red block</a:t>
            </a:r>
          </a:p>
          <a:p>
            <a:r>
              <a:rPr lang="en-AU" sz="1600" dirty="0" smtClean="0"/>
              <a:t>Ages -1-5</a:t>
            </a:r>
            <a:endParaRPr lang="en-AU" sz="1600" dirty="0"/>
          </a:p>
        </p:txBody>
      </p:sp>
      <p:sp>
        <p:nvSpPr>
          <p:cNvPr id="14" name="TextBox 13"/>
          <p:cNvSpPr txBox="1"/>
          <p:nvPr/>
        </p:nvSpPr>
        <p:spPr>
          <a:xfrm>
            <a:off x="4918542" y="3676382"/>
            <a:ext cx="1132804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AU" dirty="0" smtClean="0">
                <a:solidFill>
                  <a:schemeClr val="bg1"/>
                </a:solidFill>
              </a:rPr>
              <a:t>NPS-K2</a:t>
            </a:r>
            <a:endParaRPr lang="en-AU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0" y="6453336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Naidovi</a:t>
            </a:r>
            <a:r>
              <a:rPr lang="en-A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Primary School – Kindergarten.  July, 2012</a:t>
            </a:r>
            <a:endParaRPr lang="en-AU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4248" y="3546327"/>
            <a:ext cx="4392488" cy="2928325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4882270" y="332656"/>
            <a:ext cx="404570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 smtClean="0">
                <a:solidFill>
                  <a:schemeClr val="bg1"/>
                </a:solidFill>
              </a:rPr>
              <a:t>NPS-K1</a:t>
            </a:r>
          </a:p>
          <a:p>
            <a:r>
              <a:rPr lang="en-AU" sz="2800" dirty="0" smtClean="0"/>
              <a:t>Mega Blocks – </a:t>
            </a:r>
          </a:p>
          <a:p>
            <a:r>
              <a:rPr lang="en-AU" sz="2800" dirty="0" smtClean="0"/>
              <a:t>Dylan Dump Truck – Blue &amp; Red</a:t>
            </a:r>
          </a:p>
          <a:p>
            <a:r>
              <a:rPr lang="en-AU" sz="1600" dirty="0" smtClean="0"/>
              <a:t>Contains - Truck, Driver, 2 blue blocks, 2 yellow block3</a:t>
            </a:r>
          </a:p>
          <a:p>
            <a:r>
              <a:rPr lang="en-AU" sz="1600" dirty="0" smtClean="0"/>
              <a:t>Ages -1-5</a:t>
            </a:r>
            <a:endParaRPr lang="en-AU" sz="1600" dirty="0"/>
          </a:p>
        </p:txBody>
      </p:sp>
      <p:sp>
        <p:nvSpPr>
          <p:cNvPr id="19" name="TextBox 18"/>
          <p:cNvSpPr txBox="1"/>
          <p:nvPr/>
        </p:nvSpPr>
        <p:spPr>
          <a:xfrm>
            <a:off x="3487623" y="2891649"/>
            <a:ext cx="1016625" cy="369332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AU" dirty="0" smtClean="0">
                <a:solidFill>
                  <a:schemeClr val="bg1"/>
                </a:solidFill>
              </a:rPr>
              <a:t>NPS – K1</a:t>
            </a:r>
            <a:endParaRPr lang="en-AU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572000" y="6061938"/>
            <a:ext cx="1296144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AU" dirty="0" smtClean="0">
                <a:solidFill>
                  <a:schemeClr val="bg1"/>
                </a:solidFill>
              </a:rPr>
              <a:t>NPS-K2</a:t>
            </a:r>
            <a:endParaRPr lang="en-A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66425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 flipV="1">
            <a:off x="331377" y="3882640"/>
            <a:ext cx="1504319" cy="48246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Rectangle 1"/>
          <p:cNvSpPr/>
          <p:nvPr/>
        </p:nvSpPr>
        <p:spPr>
          <a:xfrm>
            <a:off x="4932040" y="332656"/>
            <a:ext cx="1224136" cy="432048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5" name="Straight Connector 4"/>
          <p:cNvCxnSpPr/>
          <p:nvPr/>
        </p:nvCxnSpPr>
        <p:spPr>
          <a:xfrm>
            <a:off x="-180528" y="3429000"/>
            <a:ext cx="9324528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6453335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Naidovi</a:t>
            </a:r>
            <a:r>
              <a:rPr lang="en-A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Primary School – Kindergarten – July 2012</a:t>
            </a:r>
            <a:endParaRPr lang="en-AU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32656"/>
            <a:ext cx="4392488" cy="292832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1184" y="3621020"/>
            <a:ext cx="4248472" cy="283231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31377" y="2757654"/>
            <a:ext cx="1116124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AU" dirty="0" smtClean="0">
                <a:solidFill>
                  <a:schemeClr val="bg1"/>
                </a:solidFill>
              </a:rPr>
              <a:t>NPS-K3</a:t>
            </a:r>
            <a:endParaRPr lang="en-AU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716016" y="3697973"/>
            <a:ext cx="100811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AU" dirty="0" smtClean="0">
                <a:solidFill>
                  <a:schemeClr val="bg1"/>
                </a:solidFill>
              </a:rPr>
              <a:t>NPS-K4</a:t>
            </a:r>
            <a:endParaRPr lang="en-AU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932040" y="332656"/>
            <a:ext cx="403244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 smtClean="0">
                <a:solidFill>
                  <a:schemeClr val="bg1"/>
                </a:solidFill>
              </a:rPr>
              <a:t>NPS-K3</a:t>
            </a:r>
          </a:p>
          <a:p>
            <a:r>
              <a:rPr lang="en-AU" sz="2800" dirty="0" smtClean="0"/>
              <a:t>Universe  of Imagination</a:t>
            </a:r>
          </a:p>
          <a:p>
            <a:r>
              <a:rPr lang="en-AU" sz="2800" dirty="0" smtClean="0"/>
              <a:t>Marching Drum</a:t>
            </a:r>
          </a:p>
          <a:p>
            <a:r>
              <a:rPr lang="en-AU" sz="1600" dirty="0" smtClean="0"/>
              <a:t>Contents – 1 Drum, 2 </a:t>
            </a:r>
            <a:r>
              <a:rPr lang="en-AU" sz="1600" dirty="0"/>
              <a:t>D</a:t>
            </a:r>
            <a:r>
              <a:rPr lang="en-AU" sz="1600" dirty="0" smtClean="0"/>
              <a:t>rum Sticks</a:t>
            </a:r>
            <a:endParaRPr lang="en-AU" sz="1600" dirty="0"/>
          </a:p>
        </p:txBody>
      </p:sp>
      <p:sp>
        <p:nvSpPr>
          <p:cNvPr id="14" name="TextBox 13"/>
          <p:cNvSpPr txBox="1"/>
          <p:nvPr/>
        </p:nvSpPr>
        <p:spPr>
          <a:xfrm>
            <a:off x="331377" y="3882639"/>
            <a:ext cx="395259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 smtClean="0">
                <a:solidFill>
                  <a:schemeClr val="bg1"/>
                </a:solidFill>
              </a:rPr>
              <a:t>NPS –K4</a:t>
            </a:r>
          </a:p>
          <a:p>
            <a:r>
              <a:rPr lang="en-AU" sz="2800" dirty="0" smtClean="0"/>
              <a:t>Universe of Imagination</a:t>
            </a:r>
          </a:p>
          <a:p>
            <a:r>
              <a:rPr lang="en-AU" sz="2800" dirty="0" smtClean="0"/>
              <a:t>3 Piece Shake It Up Music Set</a:t>
            </a:r>
          </a:p>
          <a:p>
            <a:r>
              <a:rPr lang="en-AU" sz="1600" dirty="0" smtClean="0"/>
              <a:t>Contents -  1 Bell Stick, 1 Egg Shaker &amp; </a:t>
            </a:r>
          </a:p>
          <a:p>
            <a:r>
              <a:rPr lang="en-AU" sz="1600" dirty="0" smtClean="0"/>
              <a:t>1 Tambourine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6599301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611560" y="3861048"/>
            <a:ext cx="1404156" cy="432048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Rectangle 1"/>
          <p:cNvSpPr/>
          <p:nvPr/>
        </p:nvSpPr>
        <p:spPr>
          <a:xfrm>
            <a:off x="4835236" y="404664"/>
            <a:ext cx="1320940" cy="50405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4455524" cy="2975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" name="Straight Connector 2"/>
          <p:cNvCxnSpPr/>
          <p:nvPr/>
        </p:nvCxnSpPr>
        <p:spPr>
          <a:xfrm>
            <a:off x="0" y="3429000"/>
            <a:ext cx="914400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835236" y="404664"/>
            <a:ext cx="3888432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 smtClean="0">
                <a:solidFill>
                  <a:schemeClr val="bg1"/>
                </a:solidFill>
              </a:rPr>
              <a:t>NPS-K5</a:t>
            </a:r>
          </a:p>
          <a:p>
            <a:r>
              <a:rPr lang="en-AU" sz="2800" dirty="0" smtClean="0"/>
              <a:t>Universe of Imagination</a:t>
            </a:r>
          </a:p>
          <a:p>
            <a:r>
              <a:rPr lang="en-AU" sz="2800" dirty="0" smtClean="0"/>
              <a:t>Bongo Set</a:t>
            </a:r>
          </a:p>
          <a:p>
            <a:r>
              <a:rPr lang="en-AU" sz="1600" dirty="0" smtClean="0"/>
              <a:t>Contains – 2 Maracas, @ </a:t>
            </a:r>
            <a:r>
              <a:rPr lang="en-AU" sz="1600" dirty="0" err="1" smtClean="0"/>
              <a:t>Castenets</a:t>
            </a:r>
            <a:r>
              <a:rPr lang="en-AU" sz="1600" dirty="0" smtClean="0"/>
              <a:t> &amp; 2 Bongos</a:t>
            </a:r>
          </a:p>
          <a:p>
            <a:r>
              <a:rPr lang="en-AU" sz="1600" dirty="0" smtClean="0"/>
              <a:t>Ages -3+</a:t>
            </a:r>
          </a:p>
          <a:p>
            <a:endParaRPr lang="en-AU" sz="2800" dirty="0" smtClean="0"/>
          </a:p>
          <a:p>
            <a:endParaRPr lang="en-AU" dirty="0"/>
          </a:p>
        </p:txBody>
      </p:sp>
      <p:sp>
        <p:nvSpPr>
          <p:cNvPr id="6" name="TextBox 5"/>
          <p:cNvSpPr txBox="1"/>
          <p:nvPr/>
        </p:nvSpPr>
        <p:spPr>
          <a:xfrm>
            <a:off x="1115616" y="2675625"/>
            <a:ext cx="118813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AU" dirty="0" smtClean="0">
                <a:solidFill>
                  <a:schemeClr val="bg1"/>
                </a:solidFill>
              </a:rPr>
              <a:t>NPS-K5</a:t>
            </a:r>
            <a:endParaRPr lang="en-AU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150" y="3571030"/>
            <a:ext cx="4323457" cy="288230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11560" y="3861048"/>
            <a:ext cx="2808312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 smtClean="0">
                <a:solidFill>
                  <a:schemeClr val="bg1"/>
                </a:solidFill>
              </a:rPr>
              <a:t>NPS-K6</a:t>
            </a:r>
          </a:p>
          <a:p>
            <a:r>
              <a:rPr lang="en-AU" sz="2800" dirty="0" smtClean="0"/>
              <a:t>Red Shopping Basket</a:t>
            </a:r>
          </a:p>
          <a:p>
            <a:r>
              <a:rPr lang="en-AU" sz="1600" dirty="0" smtClean="0"/>
              <a:t>Contains – Basket, Assorted plastic fruit and vegetables, cans and packets</a:t>
            </a:r>
          </a:p>
          <a:p>
            <a:r>
              <a:rPr lang="en-AU" sz="1600" dirty="0" smtClean="0"/>
              <a:t>Ages – 2-5</a:t>
            </a:r>
            <a:endParaRPr lang="en-AU" sz="1600" dirty="0"/>
          </a:p>
        </p:txBody>
      </p:sp>
      <p:sp>
        <p:nvSpPr>
          <p:cNvPr id="8" name="TextBox 7"/>
          <p:cNvSpPr txBox="1"/>
          <p:nvPr/>
        </p:nvSpPr>
        <p:spPr>
          <a:xfrm>
            <a:off x="4564151" y="6133563"/>
            <a:ext cx="936104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AU" dirty="0" smtClean="0">
                <a:solidFill>
                  <a:schemeClr val="bg1"/>
                </a:solidFill>
              </a:rPr>
              <a:t>NPS-K6</a:t>
            </a:r>
            <a:endParaRPr lang="en-AU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-7850" y="6453335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Naidovi</a:t>
            </a:r>
            <a:r>
              <a:rPr lang="en-A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Primary School – Kindergarten – July 2012</a:t>
            </a:r>
            <a:endParaRPr lang="en-AU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62351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9551" y="3706657"/>
            <a:ext cx="1565921" cy="406689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Rectangle 1"/>
          <p:cNvSpPr/>
          <p:nvPr/>
        </p:nvSpPr>
        <p:spPr>
          <a:xfrm>
            <a:off x="5076056" y="380999"/>
            <a:ext cx="1453583" cy="465005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3" name="Straight Connector 2"/>
          <p:cNvCxnSpPr/>
          <p:nvPr/>
        </p:nvCxnSpPr>
        <p:spPr>
          <a:xfrm>
            <a:off x="-180528" y="3429000"/>
            <a:ext cx="9324528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32" y="380998"/>
            <a:ext cx="4283968" cy="2855979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9" y="3706658"/>
            <a:ext cx="4097589" cy="2737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076056" y="380999"/>
            <a:ext cx="3888432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 smtClean="0">
                <a:solidFill>
                  <a:schemeClr val="bg1"/>
                </a:solidFill>
              </a:rPr>
              <a:t>NPS –K7</a:t>
            </a:r>
          </a:p>
          <a:p>
            <a:r>
              <a:rPr lang="en-AU" sz="2800" dirty="0" smtClean="0"/>
              <a:t>Lego Duplo Blocks 4597</a:t>
            </a:r>
          </a:p>
          <a:p>
            <a:r>
              <a:rPr lang="en-AU" sz="2800" dirty="0" smtClean="0"/>
              <a:t>Ideas and Activities – Counting Numbers. </a:t>
            </a:r>
          </a:p>
          <a:p>
            <a:r>
              <a:rPr lang="en-AU" dirty="0" smtClean="0"/>
              <a:t>Fine Motor Skills. </a:t>
            </a:r>
          </a:p>
          <a:p>
            <a:r>
              <a:rPr lang="en-AU" dirty="0" smtClean="0"/>
              <a:t>Shapes and Colours.</a:t>
            </a:r>
          </a:p>
          <a:p>
            <a:r>
              <a:rPr lang="en-AU" dirty="0" smtClean="0"/>
              <a:t>Ages -2 – 5 Years</a:t>
            </a:r>
          </a:p>
          <a:p>
            <a:r>
              <a:rPr lang="en-AU" dirty="0" smtClean="0"/>
              <a:t>Contains -58 pieces</a:t>
            </a:r>
            <a:endParaRPr lang="en-AU" dirty="0"/>
          </a:p>
        </p:txBody>
      </p:sp>
      <p:sp>
        <p:nvSpPr>
          <p:cNvPr id="9" name="TextBox 8"/>
          <p:cNvSpPr txBox="1"/>
          <p:nvPr/>
        </p:nvSpPr>
        <p:spPr>
          <a:xfrm>
            <a:off x="539551" y="3652242"/>
            <a:ext cx="3859057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 smtClean="0">
                <a:solidFill>
                  <a:schemeClr val="bg1"/>
                </a:solidFill>
              </a:rPr>
              <a:t>NPS-K8</a:t>
            </a:r>
          </a:p>
          <a:p>
            <a:r>
              <a:rPr lang="en-AU" sz="2800" dirty="0" smtClean="0"/>
              <a:t>Lego Duplo Blocks 4597</a:t>
            </a:r>
          </a:p>
          <a:p>
            <a:r>
              <a:rPr lang="en-AU" sz="2800" dirty="0" smtClean="0"/>
              <a:t>Ideas and Activities – Counting Numbers. </a:t>
            </a:r>
          </a:p>
          <a:p>
            <a:r>
              <a:rPr lang="en-AU" dirty="0" smtClean="0"/>
              <a:t>Fine Motor Skills. </a:t>
            </a:r>
          </a:p>
          <a:p>
            <a:r>
              <a:rPr lang="en-AU" dirty="0" smtClean="0"/>
              <a:t>Shapes and Colours.</a:t>
            </a:r>
          </a:p>
          <a:p>
            <a:r>
              <a:rPr lang="en-AU" dirty="0" smtClean="0"/>
              <a:t>Ages -2 – 5 Years</a:t>
            </a:r>
          </a:p>
          <a:p>
            <a:r>
              <a:rPr lang="en-AU" dirty="0" smtClean="0"/>
              <a:t>Contains -58 pieces</a:t>
            </a:r>
            <a:endParaRPr lang="en-AU" dirty="0"/>
          </a:p>
        </p:txBody>
      </p:sp>
      <p:sp>
        <p:nvSpPr>
          <p:cNvPr id="8" name="TextBox 7"/>
          <p:cNvSpPr txBox="1"/>
          <p:nvPr/>
        </p:nvSpPr>
        <p:spPr>
          <a:xfrm>
            <a:off x="1529408" y="476672"/>
            <a:ext cx="1152128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AU" dirty="0" smtClean="0">
                <a:solidFill>
                  <a:schemeClr val="bg1"/>
                </a:solidFill>
              </a:rPr>
              <a:t>NPS-K7 </a:t>
            </a:r>
            <a:endParaRPr lang="en-AU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86431" y="3744014"/>
            <a:ext cx="1152128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AU" dirty="0" smtClean="0">
                <a:solidFill>
                  <a:schemeClr val="bg1"/>
                </a:solidFill>
              </a:rPr>
              <a:t>NPS-K8</a:t>
            </a:r>
            <a:endParaRPr lang="en-AU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0" y="6453335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Naidovi</a:t>
            </a:r>
            <a:r>
              <a:rPr lang="en-A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Primary School – Kindergarten – July 2012</a:t>
            </a:r>
            <a:endParaRPr lang="en-AU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67623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67544" y="3639580"/>
            <a:ext cx="1584176" cy="5095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Rectangle 1"/>
          <p:cNvSpPr/>
          <p:nvPr/>
        </p:nvSpPr>
        <p:spPr>
          <a:xfrm>
            <a:off x="5076056" y="404664"/>
            <a:ext cx="1368152" cy="50405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3" name="Straight Connector 2"/>
          <p:cNvCxnSpPr/>
          <p:nvPr/>
        </p:nvCxnSpPr>
        <p:spPr>
          <a:xfrm>
            <a:off x="0" y="3429000"/>
            <a:ext cx="925252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284" y="404664"/>
            <a:ext cx="4355976" cy="290398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76056" y="404664"/>
            <a:ext cx="3672408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 smtClean="0">
                <a:solidFill>
                  <a:schemeClr val="bg1"/>
                </a:solidFill>
              </a:rPr>
              <a:t>NPS-K9</a:t>
            </a:r>
            <a:endParaRPr lang="en-AU" sz="2800" dirty="0">
              <a:solidFill>
                <a:schemeClr val="bg1"/>
              </a:solidFill>
            </a:endParaRPr>
          </a:p>
          <a:p>
            <a:r>
              <a:rPr lang="en-AU" sz="2800" dirty="0" smtClean="0"/>
              <a:t>Just Like Home </a:t>
            </a:r>
          </a:p>
          <a:p>
            <a:r>
              <a:rPr lang="en-AU" sz="2800" dirty="0" smtClean="0"/>
              <a:t>Musical Tea Time Set</a:t>
            </a:r>
          </a:p>
          <a:p>
            <a:r>
              <a:rPr lang="en-AU" sz="1600" dirty="0" smtClean="0"/>
              <a:t>Contains – Tray, 4 cups, 4 saucers, 4 teaspoons, creamer, sugar bowl and Teapot.</a:t>
            </a:r>
          </a:p>
          <a:p>
            <a:r>
              <a:rPr lang="en-AU" sz="1600" dirty="0" smtClean="0"/>
              <a:t>Ages 3+ (contains batteries)</a:t>
            </a:r>
            <a:endParaRPr lang="en-AU" sz="16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639580"/>
            <a:ext cx="4283968" cy="285597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67544" y="3621020"/>
            <a:ext cx="3600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 smtClean="0">
                <a:solidFill>
                  <a:schemeClr val="bg1"/>
                </a:solidFill>
              </a:rPr>
              <a:t>NPS-K10</a:t>
            </a:r>
          </a:p>
          <a:p>
            <a:r>
              <a:rPr lang="en-AU" sz="2800" dirty="0" smtClean="0"/>
              <a:t>Bruin People</a:t>
            </a:r>
          </a:p>
          <a:p>
            <a:r>
              <a:rPr lang="en-AU" sz="1600" dirty="0" smtClean="0"/>
              <a:t>Contains – 10 figures</a:t>
            </a:r>
          </a:p>
          <a:p>
            <a:r>
              <a:rPr lang="en-AU" sz="1600" dirty="0" smtClean="0"/>
              <a:t>Ages – 2-5</a:t>
            </a:r>
            <a:endParaRPr lang="en-AU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2051720" y="2869277"/>
            <a:ext cx="100811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AU" dirty="0" smtClean="0">
                <a:solidFill>
                  <a:schemeClr val="bg1"/>
                </a:solidFill>
              </a:rPr>
              <a:t>NPS-K9</a:t>
            </a:r>
            <a:endParaRPr lang="en-AU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21324" y="6104619"/>
            <a:ext cx="1296144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AU" dirty="0" smtClean="0">
                <a:solidFill>
                  <a:schemeClr val="bg1"/>
                </a:solidFill>
              </a:rPr>
              <a:t>NPS – K10</a:t>
            </a:r>
            <a:endParaRPr lang="en-AU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0" y="6453335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Naidovi</a:t>
            </a:r>
            <a:r>
              <a:rPr lang="en-A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Primary School – Kindergarten – July 2012</a:t>
            </a:r>
            <a:endParaRPr lang="en-AU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03058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24036" y="3727453"/>
            <a:ext cx="1439652" cy="421627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Rectangle 1"/>
          <p:cNvSpPr/>
          <p:nvPr/>
        </p:nvSpPr>
        <p:spPr>
          <a:xfrm>
            <a:off x="5076056" y="451746"/>
            <a:ext cx="1332148" cy="38496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3" name="Straight Connector 2"/>
          <p:cNvCxnSpPr/>
          <p:nvPr/>
        </p:nvCxnSpPr>
        <p:spPr>
          <a:xfrm>
            <a:off x="0" y="3429000"/>
            <a:ext cx="914400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036" y="442570"/>
            <a:ext cx="4247964" cy="28319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7113" y="3538814"/>
            <a:ext cx="4283077" cy="285538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076056" y="451746"/>
            <a:ext cx="2664296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 smtClean="0">
                <a:solidFill>
                  <a:schemeClr val="bg1"/>
                </a:solidFill>
              </a:rPr>
              <a:t>NPS-K11</a:t>
            </a:r>
          </a:p>
          <a:p>
            <a:r>
              <a:rPr lang="en-AU" sz="2800" dirty="0" smtClean="0"/>
              <a:t>Nickelodeon Jnr.</a:t>
            </a:r>
          </a:p>
          <a:p>
            <a:r>
              <a:rPr lang="en-AU" sz="2800" dirty="0" smtClean="0"/>
              <a:t>CARS</a:t>
            </a:r>
          </a:p>
          <a:p>
            <a:r>
              <a:rPr lang="en-AU" sz="2800" dirty="0" smtClean="0"/>
              <a:t>Soccer Ball</a:t>
            </a:r>
          </a:p>
          <a:p>
            <a:r>
              <a:rPr lang="en-AU" sz="1600" dirty="0" smtClean="0"/>
              <a:t>Contains – 1 ball</a:t>
            </a:r>
            <a:endParaRPr lang="en-AU" sz="1600" dirty="0"/>
          </a:p>
        </p:txBody>
      </p:sp>
      <p:sp>
        <p:nvSpPr>
          <p:cNvPr id="8" name="TextBox 7"/>
          <p:cNvSpPr txBox="1"/>
          <p:nvPr/>
        </p:nvSpPr>
        <p:spPr>
          <a:xfrm>
            <a:off x="3383868" y="2816489"/>
            <a:ext cx="118813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AU" dirty="0" smtClean="0">
                <a:solidFill>
                  <a:schemeClr val="bg1"/>
                </a:solidFill>
              </a:rPr>
              <a:t>NPS-K11</a:t>
            </a:r>
            <a:endParaRPr lang="en-AU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4036" y="3727453"/>
            <a:ext cx="352788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 smtClean="0">
                <a:solidFill>
                  <a:schemeClr val="bg1"/>
                </a:solidFill>
              </a:rPr>
              <a:t>NPS-K12</a:t>
            </a:r>
          </a:p>
          <a:p>
            <a:r>
              <a:rPr lang="en-AU" sz="2800" dirty="0" smtClean="0"/>
              <a:t>Nickelodeon Jnr.</a:t>
            </a:r>
          </a:p>
          <a:p>
            <a:r>
              <a:rPr lang="en-AU" sz="2800" dirty="0" smtClean="0"/>
              <a:t>Dora the Explorer</a:t>
            </a:r>
          </a:p>
          <a:p>
            <a:r>
              <a:rPr lang="en-AU" sz="2800" dirty="0" smtClean="0"/>
              <a:t>Soccer Ball</a:t>
            </a:r>
          </a:p>
          <a:p>
            <a:r>
              <a:rPr lang="en-AU" sz="1600" dirty="0" smtClean="0"/>
              <a:t>Contains – 1 ball</a:t>
            </a:r>
            <a:endParaRPr lang="en-AU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4775225" y="5950829"/>
            <a:ext cx="118813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AU" dirty="0" smtClean="0">
                <a:solidFill>
                  <a:schemeClr val="bg1"/>
                </a:solidFill>
              </a:rPr>
              <a:t>NPS-K12</a:t>
            </a:r>
            <a:endParaRPr lang="en-AU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5113" y="6488668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Naidovi</a:t>
            </a:r>
            <a:r>
              <a:rPr lang="en-A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Primary School – Kindergarten – July 2012</a:t>
            </a:r>
            <a:endParaRPr lang="en-AU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13967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79140" y="3717032"/>
            <a:ext cx="1340532" cy="50405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Rectangle 1"/>
          <p:cNvSpPr/>
          <p:nvPr/>
        </p:nvSpPr>
        <p:spPr>
          <a:xfrm>
            <a:off x="5134985" y="381000"/>
            <a:ext cx="1381231" cy="4557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3" name="Straight Connector 2"/>
          <p:cNvCxnSpPr/>
          <p:nvPr/>
        </p:nvCxnSpPr>
        <p:spPr>
          <a:xfrm>
            <a:off x="-73024" y="3429000"/>
            <a:ext cx="9217024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140" y="381000"/>
            <a:ext cx="4355976" cy="290398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555325"/>
            <a:ext cx="4320481" cy="28803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6453335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Naidovi</a:t>
            </a:r>
            <a:r>
              <a:rPr lang="en-A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Primary School – Kindergarten – July 2012</a:t>
            </a:r>
            <a:endParaRPr lang="en-AU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134985" y="394467"/>
            <a:ext cx="3600400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 smtClean="0">
                <a:solidFill>
                  <a:schemeClr val="bg1"/>
                </a:solidFill>
              </a:rPr>
              <a:t>NPS-K13</a:t>
            </a:r>
          </a:p>
          <a:p>
            <a:r>
              <a:rPr lang="en-AU" sz="2800" dirty="0" smtClean="0"/>
              <a:t>Disney</a:t>
            </a:r>
          </a:p>
          <a:p>
            <a:r>
              <a:rPr lang="en-AU" sz="2800" dirty="0" smtClean="0"/>
              <a:t>Giant Build Up Jigsaw Book Set</a:t>
            </a:r>
          </a:p>
          <a:p>
            <a:r>
              <a:rPr lang="en-AU" sz="2800" dirty="0" smtClean="0"/>
              <a:t>26 piece interlocking board book set</a:t>
            </a:r>
          </a:p>
          <a:p>
            <a:r>
              <a:rPr lang="en-AU" sz="1600" dirty="0" smtClean="0"/>
              <a:t>Contains – 26 </a:t>
            </a:r>
            <a:r>
              <a:rPr lang="en-AU" sz="1600" dirty="0" err="1" smtClean="0"/>
              <a:t>peices</a:t>
            </a:r>
            <a:endParaRPr lang="en-AU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3536268" y="2780928"/>
            <a:ext cx="999220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AU" dirty="0" smtClean="0">
                <a:solidFill>
                  <a:schemeClr val="bg1"/>
                </a:solidFill>
              </a:rPr>
              <a:t>NPS-K13</a:t>
            </a:r>
            <a:endParaRPr lang="en-AU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98062" y="3717032"/>
            <a:ext cx="4076836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 smtClean="0">
                <a:solidFill>
                  <a:schemeClr val="bg1"/>
                </a:solidFill>
              </a:rPr>
              <a:t>NPS-K14</a:t>
            </a:r>
          </a:p>
          <a:p>
            <a:r>
              <a:rPr lang="en-AU" sz="2800" dirty="0" err="1" smtClean="0"/>
              <a:t>Imaginarium</a:t>
            </a:r>
            <a:endParaRPr lang="en-AU" sz="2800" dirty="0" smtClean="0"/>
          </a:p>
          <a:p>
            <a:r>
              <a:rPr lang="en-AU" sz="2800" dirty="0" smtClean="0"/>
              <a:t>Alphabet &amp; Numbers Foam Building Blocks</a:t>
            </a:r>
          </a:p>
          <a:p>
            <a:r>
              <a:rPr lang="en-AU" sz="1600" dirty="0" smtClean="0"/>
              <a:t>Contains – 30 blocks, bag</a:t>
            </a:r>
          </a:p>
          <a:p>
            <a:r>
              <a:rPr lang="en-AU" sz="1600" dirty="0" smtClean="0"/>
              <a:t>Ages – 2+</a:t>
            </a:r>
            <a:endParaRPr lang="en-AU" sz="1600" dirty="0"/>
          </a:p>
        </p:txBody>
      </p:sp>
      <p:sp>
        <p:nvSpPr>
          <p:cNvPr id="12" name="TextBox 11"/>
          <p:cNvSpPr txBox="1"/>
          <p:nvPr/>
        </p:nvSpPr>
        <p:spPr>
          <a:xfrm>
            <a:off x="4635116" y="6061938"/>
            <a:ext cx="1296144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AU" dirty="0" smtClean="0">
                <a:solidFill>
                  <a:schemeClr val="bg1"/>
                </a:solidFill>
              </a:rPr>
              <a:t>NPS-K14</a:t>
            </a:r>
            <a:endParaRPr lang="en-A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82415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74848" y="3719977"/>
            <a:ext cx="1388840" cy="42910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Rectangle 1"/>
          <p:cNvSpPr/>
          <p:nvPr/>
        </p:nvSpPr>
        <p:spPr>
          <a:xfrm>
            <a:off x="5220072" y="332656"/>
            <a:ext cx="1508867" cy="432048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bg1"/>
              </a:solidFill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0" y="3429000"/>
            <a:ext cx="914400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7611" y="3573016"/>
            <a:ext cx="4342656" cy="289510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848" y="332656"/>
            <a:ext cx="4342656" cy="289510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220072" y="332656"/>
            <a:ext cx="3680195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 smtClean="0"/>
              <a:t> </a:t>
            </a:r>
            <a:r>
              <a:rPr lang="en-AU" sz="2800" dirty="0" smtClean="0">
                <a:solidFill>
                  <a:schemeClr val="bg1"/>
                </a:solidFill>
              </a:rPr>
              <a:t>NPS-K15</a:t>
            </a:r>
          </a:p>
          <a:p>
            <a:r>
              <a:rPr lang="en-AU" sz="2800" dirty="0" smtClean="0"/>
              <a:t>Play-Doh</a:t>
            </a:r>
          </a:p>
          <a:p>
            <a:r>
              <a:rPr lang="en-AU" sz="2800" dirty="0" smtClean="0"/>
              <a:t>1kg</a:t>
            </a:r>
          </a:p>
          <a:p>
            <a:r>
              <a:rPr lang="en-AU" sz="1600" dirty="0" smtClean="0"/>
              <a:t>Contains – 4 colours</a:t>
            </a:r>
          </a:p>
          <a:p>
            <a:r>
              <a:rPr lang="en-AU" sz="1600" dirty="0" smtClean="0"/>
              <a:t>Ages – 2+</a:t>
            </a:r>
          </a:p>
          <a:p>
            <a:endParaRPr lang="en-AU" sz="1600" dirty="0"/>
          </a:p>
          <a:p>
            <a:r>
              <a:rPr lang="en-AU" sz="1600" b="1" dirty="0" smtClean="0"/>
              <a:t>WARNING - NOT TO BE EATEN</a:t>
            </a:r>
            <a:endParaRPr lang="en-AU" sz="16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374848" y="3719977"/>
            <a:ext cx="3932962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 smtClean="0">
                <a:solidFill>
                  <a:schemeClr val="bg1"/>
                </a:solidFill>
              </a:rPr>
              <a:t>NPS-K16</a:t>
            </a:r>
          </a:p>
          <a:p>
            <a:r>
              <a:rPr lang="en-AU" sz="2800" dirty="0" smtClean="0"/>
              <a:t>Play-Doh </a:t>
            </a:r>
          </a:p>
          <a:p>
            <a:r>
              <a:rPr lang="en-AU" sz="2800" dirty="0" smtClean="0"/>
              <a:t>1kg</a:t>
            </a:r>
          </a:p>
          <a:p>
            <a:r>
              <a:rPr lang="en-AU" sz="1600" dirty="0" smtClean="0"/>
              <a:t>Contains – 4 colours</a:t>
            </a:r>
          </a:p>
          <a:p>
            <a:r>
              <a:rPr lang="en-AU" sz="1600" dirty="0" smtClean="0"/>
              <a:t>Ages – 2+</a:t>
            </a:r>
          </a:p>
          <a:p>
            <a:endParaRPr lang="en-AU" sz="1600" dirty="0"/>
          </a:p>
          <a:p>
            <a:r>
              <a:rPr lang="en-AU" sz="1600" b="1" dirty="0" smtClean="0"/>
              <a:t>WARNING - NOT TO BE EATEN</a:t>
            </a:r>
            <a:endParaRPr lang="en-AU" sz="16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374848" y="2858428"/>
            <a:ext cx="1152128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AU" dirty="0" smtClean="0">
                <a:solidFill>
                  <a:schemeClr val="bg1"/>
                </a:solidFill>
              </a:rPr>
              <a:t>NPS-K15</a:t>
            </a:r>
            <a:endParaRPr lang="en-AU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557610" y="6061938"/>
            <a:ext cx="1238525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AU" dirty="0" smtClean="0">
                <a:solidFill>
                  <a:schemeClr val="bg1"/>
                </a:solidFill>
              </a:rPr>
              <a:t>NPS-K16</a:t>
            </a:r>
            <a:endParaRPr lang="en-AU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0" y="6453335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Naidovi</a:t>
            </a:r>
            <a:r>
              <a:rPr lang="en-A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Primary School – Kindergarten – July 2012</a:t>
            </a:r>
            <a:endParaRPr lang="en-AU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456725" y="-717222"/>
            <a:ext cx="143020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AU" sz="2800" dirty="0">
                <a:solidFill>
                  <a:prstClr val="black"/>
                </a:solidFill>
              </a:rPr>
              <a:t>NPS-K14</a:t>
            </a:r>
          </a:p>
        </p:txBody>
      </p:sp>
    </p:spTree>
    <p:extLst>
      <p:ext uri="{BB962C8B-B14F-4D97-AF65-F5344CB8AC3E}">
        <p14:creationId xmlns:p14="http://schemas.microsoft.com/office/powerpoint/2010/main" val="40936619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80361" y="3572746"/>
            <a:ext cx="1483327" cy="50432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Rectangle 1"/>
          <p:cNvSpPr/>
          <p:nvPr/>
        </p:nvSpPr>
        <p:spPr>
          <a:xfrm>
            <a:off x="4968992" y="371870"/>
            <a:ext cx="1331200" cy="46484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3" name="Straight Connector 2"/>
          <p:cNvCxnSpPr/>
          <p:nvPr/>
        </p:nvCxnSpPr>
        <p:spPr>
          <a:xfrm>
            <a:off x="-145032" y="3429000"/>
            <a:ext cx="9289032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8988" y="3535314"/>
            <a:ext cx="4387468" cy="292497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361" y="371870"/>
            <a:ext cx="4283968" cy="285597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932040" y="371870"/>
            <a:ext cx="3744416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 smtClean="0">
                <a:solidFill>
                  <a:schemeClr val="bg1"/>
                </a:solidFill>
              </a:rPr>
              <a:t>NPS-K17</a:t>
            </a:r>
          </a:p>
          <a:p>
            <a:r>
              <a:rPr lang="en-AU" sz="2800" dirty="0" smtClean="0"/>
              <a:t>Play-Doh</a:t>
            </a:r>
          </a:p>
          <a:p>
            <a:r>
              <a:rPr lang="en-AU" sz="2800" dirty="0" smtClean="0"/>
              <a:t>Fun with Numbers Bucket</a:t>
            </a:r>
          </a:p>
          <a:p>
            <a:r>
              <a:rPr lang="en-AU" sz="1600" dirty="0" smtClean="0"/>
              <a:t>Contains – 10 number cutters, roller, </a:t>
            </a:r>
            <a:r>
              <a:rPr lang="en-AU" sz="1600" dirty="0" err="1" smtClean="0"/>
              <a:t>playmat</a:t>
            </a:r>
            <a:r>
              <a:rPr lang="en-AU" sz="1600" dirty="0" smtClean="0"/>
              <a:t>, 4 cans play doh.</a:t>
            </a:r>
          </a:p>
          <a:p>
            <a:r>
              <a:rPr lang="en-AU" sz="1600" dirty="0" smtClean="0"/>
              <a:t>Ages -3+</a:t>
            </a:r>
          </a:p>
          <a:p>
            <a:endParaRPr lang="en-AU" dirty="0"/>
          </a:p>
          <a:p>
            <a:r>
              <a:rPr lang="en-AU" b="1" dirty="0" smtClean="0"/>
              <a:t>DO NOT EAT PLAY-DOH</a:t>
            </a:r>
            <a:endParaRPr lang="en-AU" b="1" dirty="0"/>
          </a:p>
        </p:txBody>
      </p:sp>
      <p:sp>
        <p:nvSpPr>
          <p:cNvPr id="9" name="TextBox 8"/>
          <p:cNvSpPr txBox="1"/>
          <p:nvPr/>
        </p:nvSpPr>
        <p:spPr>
          <a:xfrm>
            <a:off x="280361" y="3572746"/>
            <a:ext cx="3787583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 smtClean="0">
                <a:solidFill>
                  <a:schemeClr val="bg1"/>
                </a:solidFill>
              </a:rPr>
              <a:t>NPS-K18</a:t>
            </a:r>
          </a:p>
          <a:p>
            <a:r>
              <a:rPr lang="en-AU" sz="2800" dirty="0" smtClean="0"/>
              <a:t>Play-Doh </a:t>
            </a:r>
          </a:p>
          <a:p>
            <a:r>
              <a:rPr lang="en-AU" sz="2800" dirty="0" smtClean="0"/>
              <a:t>Breakfast Set</a:t>
            </a:r>
          </a:p>
          <a:p>
            <a:r>
              <a:rPr lang="en-AU" sz="1600" dirty="0" smtClean="0"/>
              <a:t>Contains – Container &amp; lid with moulds, toaster (2 pieces), waffle iron, plastic knife with ring, pan, 2 moulds, spatula, fork, </a:t>
            </a:r>
            <a:r>
              <a:rPr lang="en-AU" sz="1600" dirty="0" err="1" smtClean="0"/>
              <a:t>playmat</a:t>
            </a:r>
            <a:r>
              <a:rPr lang="en-AU" sz="1600" dirty="0" smtClean="0"/>
              <a:t> &amp; 4  bars of Play-Doh</a:t>
            </a:r>
          </a:p>
          <a:p>
            <a:r>
              <a:rPr lang="en-AU" sz="1600" dirty="0" smtClean="0"/>
              <a:t>Ages – 3+</a:t>
            </a:r>
            <a:endParaRPr lang="en-AU" dirty="0"/>
          </a:p>
          <a:p>
            <a:r>
              <a:rPr lang="en-AU" b="1" dirty="0" smtClean="0"/>
              <a:t>DO NOT EAT PLAY-DOH</a:t>
            </a:r>
            <a:endParaRPr lang="en-AU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280361" y="2708920"/>
            <a:ext cx="1267303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AU" dirty="0" smtClean="0">
                <a:solidFill>
                  <a:schemeClr val="bg1"/>
                </a:solidFill>
              </a:rPr>
              <a:t>NPS-K17</a:t>
            </a:r>
            <a:endParaRPr lang="en-AU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367289" y="6003259"/>
            <a:ext cx="1267303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AU" dirty="0" smtClean="0">
                <a:solidFill>
                  <a:schemeClr val="bg1"/>
                </a:solidFill>
              </a:rPr>
              <a:t>NPS-K18</a:t>
            </a:r>
            <a:endParaRPr lang="en-AU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-7671" y="6465846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Naidovi</a:t>
            </a:r>
            <a:r>
              <a:rPr lang="en-A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Primary School – Kindergarten – July 2012</a:t>
            </a:r>
            <a:endParaRPr lang="en-AU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92990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294421" y="3626443"/>
            <a:ext cx="1469267" cy="37862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Rectangle 1"/>
          <p:cNvSpPr/>
          <p:nvPr/>
        </p:nvSpPr>
        <p:spPr>
          <a:xfrm>
            <a:off x="4860031" y="355460"/>
            <a:ext cx="1512169" cy="40924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3" name="Straight Connector 2"/>
          <p:cNvCxnSpPr/>
          <p:nvPr/>
        </p:nvCxnSpPr>
        <p:spPr>
          <a:xfrm>
            <a:off x="0" y="3429000"/>
            <a:ext cx="914400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421" y="355460"/>
            <a:ext cx="4139951" cy="275996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2625" y="3626443"/>
            <a:ext cx="4328578" cy="288571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907704" y="2709081"/>
            <a:ext cx="1224136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AU" dirty="0" smtClean="0">
                <a:solidFill>
                  <a:schemeClr val="bg1"/>
                </a:solidFill>
              </a:rPr>
              <a:t>NPS-K19</a:t>
            </a:r>
            <a:endParaRPr lang="en-AU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48630" y="6161411"/>
            <a:ext cx="1267303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AU" dirty="0" smtClean="0">
                <a:solidFill>
                  <a:schemeClr val="bg1"/>
                </a:solidFill>
              </a:rPr>
              <a:t>NPS-K20</a:t>
            </a:r>
            <a:endParaRPr lang="en-AU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860031" y="355460"/>
            <a:ext cx="401117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 smtClean="0">
                <a:solidFill>
                  <a:schemeClr val="bg1"/>
                </a:solidFill>
              </a:rPr>
              <a:t>NPS-K19</a:t>
            </a:r>
          </a:p>
          <a:p>
            <a:r>
              <a:rPr lang="en-AU" sz="2800" dirty="0" smtClean="0"/>
              <a:t>Play-Doh</a:t>
            </a:r>
          </a:p>
          <a:p>
            <a:r>
              <a:rPr lang="en-AU" sz="2800" dirty="0" smtClean="0"/>
              <a:t>Sandwich Shop</a:t>
            </a:r>
          </a:p>
          <a:p>
            <a:r>
              <a:rPr lang="en-AU" sz="1600" dirty="0" smtClean="0"/>
              <a:t>Contains – Container &amp; lid with </a:t>
            </a:r>
            <a:r>
              <a:rPr lang="en-AU" sz="1600" dirty="0" err="1" smtClean="0"/>
              <a:t>molds</a:t>
            </a:r>
            <a:r>
              <a:rPr lang="en-AU" sz="1600" dirty="0" smtClean="0"/>
              <a:t>, 2 bread slices, roll, 3 moulds, juice bottle presser, knife with ring, </a:t>
            </a:r>
            <a:r>
              <a:rPr lang="en-AU" sz="1600" dirty="0" err="1" smtClean="0"/>
              <a:t>playmat</a:t>
            </a:r>
            <a:r>
              <a:rPr lang="en-AU" sz="1600" dirty="0" smtClean="0"/>
              <a:t> &amp; 4 bars of Play-Doh</a:t>
            </a:r>
          </a:p>
          <a:p>
            <a:r>
              <a:rPr lang="en-AU" sz="1600" dirty="0" smtClean="0"/>
              <a:t>Ages – 3+ </a:t>
            </a:r>
          </a:p>
          <a:p>
            <a:endParaRPr lang="en-AU" sz="1600" dirty="0" smtClean="0"/>
          </a:p>
          <a:p>
            <a:r>
              <a:rPr lang="en-AU" b="1" dirty="0" smtClean="0"/>
              <a:t>DO NOT EAT PLAY-DOH</a:t>
            </a:r>
            <a:endParaRPr lang="en-AU" b="1" dirty="0"/>
          </a:p>
        </p:txBody>
      </p:sp>
      <p:sp>
        <p:nvSpPr>
          <p:cNvPr id="9" name="TextBox 8"/>
          <p:cNvSpPr txBox="1"/>
          <p:nvPr/>
        </p:nvSpPr>
        <p:spPr>
          <a:xfrm>
            <a:off x="294420" y="3529239"/>
            <a:ext cx="391753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 smtClean="0">
                <a:solidFill>
                  <a:schemeClr val="bg1"/>
                </a:solidFill>
              </a:rPr>
              <a:t>NPS-K20</a:t>
            </a:r>
          </a:p>
          <a:p>
            <a:r>
              <a:rPr lang="en-AU" sz="2800" dirty="0" smtClean="0"/>
              <a:t>Play-doh</a:t>
            </a:r>
          </a:p>
          <a:p>
            <a:r>
              <a:rPr lang="en-AU" sz="2800" dirty="0" smtClean="0"/>
              <a:t>Fabulous Fruits</a:t>
            </a:r>
          </a:p>
          <a:p>
            <a:r>
              <a:rPr lang="en-AU" sz="1600" dirty="0" smtClean="0"/>
              <a:t>Contains – Container &amp; lid with moulds, watermelon bowl, banana presser, scooper, knife with ring, apple slicer, </a:t>
            </a:r>
            <a:r>
              <a:rPr lang="en-AU" sz="1600" dirty="0" err="1" smtClean="0"/>
              <a:t>playmat</a:t>
            </a:r>
            <a:r>
              <a:rPr lang="en-AU" sz="1600" dirty="0" smtClean="0"/>
              <a:t> 3 </a:t>
            </a:r>
            <a:r>
              <a:rPr lang="en-AU" sz="1600" dirty="0" err="1" smtClean="0"/>
              <a:t>molds</a:t>
            </a:r>
            <a:r>
              <a:rPr lang="en-AU" sz="1600" dirty="0" smtClean="0"/>
              <a:t> and 4x bars of Play Doh</a:t>
            </a:r>
          </a:p>
          <a:p>
            <a:r>
              <a:rPr lang="en-AU" sz="1600" dirty="0" smtClean="0"/>
              <a:t>Ages – 3+</a:t>
            </a:r>
          </a:p>
          <a:p>
            <a:endParaRPr lang="en-AU" sz="1600" dirty="0"/>
          </a:p>
          <a:p>
            <a:r>
              <a:rPr lang="en-AU" sz="1600" b="1" dirty="0" smtClean="0"/>
              <a:t>DO NOT EAT PLAY-DOH</a:t>
            </a:r>
            <a:endParaRPr lang="en-AU" sz="16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0" y="6453335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Naidovi</a:t>
            </a:r>
            <a:r>
              <a:rPr lang="en-A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Primary School – Kindergarten – July 2012</a:t>
            </a:r>
            <a:endParaRPr lang="en-AU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5709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95536" y="3493190"/>
            <a:ext cx="1440160" cy="5118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bg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076056" y="423342"/>
            <a:ext cx="1440160" cy="41337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3" name="Straight Connector 2"/>
          <p:cNvCxnSpPr/>
          <p:nvPr/>
        </p:nvCxnSpPr>
        <p:spPr>
          <a:xfrm>
            <a:off x="0" y="3429000"/>
            <a:ext cx="914400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12191"/>
            <a:ext cx="4392488" cy="292832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3493190"/>
            <a:ext cx="4320480" cy="288031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076056" y="423342"/>
            <a:ext cx="3816424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 smtClean="0">
                <a:solidFill>
                  <a:schemeClr val="bg1"/>
                </a:solidFill>
              </a:rPr>
              <a:t>NPS-K21</a:t>
            </a:r>
          </a:p>
          <a:p>
            <a:r>
              <a:rPr lang="en-AU" sz="2800" dirty="0" smtClean="0"/>
              <a:t>Lego Duplo 5506</a:t>
            </a:r>
          </a:p>
          <a:p>
            <a:r>
              <a:rPr lang="en-AU" sz="2800" dirty="0" smtClean="0"/>
              <a:t>Fine Motor Skills</a:t>
            </a:r>
          </a:p>
          <a:p>
            <a:r>
              <a:rPr lang="en-AU" sz="2800" dirty="0" smtClean="0"/>
              <a:t>Ideas &amp; Creativity</a:t>
            </a:r>
          </a:p>
          <a:p>
            <a:r>
              <a:rPr lang="en-AU" sz="2800" dirty="0" smtClean="0"/>
              <a:t>Shapes &amp; Colours</a:t>
            </a:r>
          </a:p>
          <a:p>
            <a:r>
              <a:rPr lang="en-AU" sz="1600" dirty="0" smtClean="0"/>
              <a:t>Contains – Container, 70 blocks, 1 figure.</a:t>
            </a:r>
          </a:p>
          <a:p>
            <a:r>
              <a:rPr lang="en-AU" sz="1600" dirty="0" smtClean="0"/>
              <a:t>Ages – 1 ½ - 5</a:t>
            </a:r>
          </a:p>
          <a:p>
            <a:endParaRPr lang="en-AU" dirty="0" smtClean="0"/>
          </a:p>
          <a:p>
            <a:endParaRPr lang="en-AU" dirty="0"/>
          </a:p>
        </p:txBody>
      </p:sp>
      <p:sp>
        <p:nvSpPr>
          <p:cNvPr id="11" name="TextBox 10"/>
          <p:cNvSpPr txBox="1"/>
          <p:nvPr/>
        </p:nvSpPr>
        <p:spPr>
          <a:xfrm>
            <a:off x="-3430596" y="2618534"/>
            <a:ext cx="3780420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 smtClean="0">
                <a:solidFill>
                  <a:schemeClr val="bg1"/>
                </a:solidFill>
              </a:rPr>
              <a:t>NPS-K22</a:t>
            </a:r>
          </a:p>
          <a:p>
            <a:r>
              <a:rPr lang="en-AU" sz="2800" dirty="0" smtClean="0"/>
              <a:t>Lego Duplo 5506</a:t>
            </a:r>
          </a:p>
          <a:p>
            <a:r>
              <a:rPr lang="en-AU" sz="2800" dirty="0" smtClean="0"/>
              <a:t>Fine Motor Skills</a:t>
            </a:r>
          </a:p>
          <a:p>
            <a:r>
              <a:rPr lang="en-AU" sz="2800" dirty="0" smtClean="0"/>
              <a:t>Ideas &amp; Creativity</a:t>
            </a:r>
          </a:p>
          <a:p>
            <a:r>
              <a:rPr lang="en-AU" sz="2800" dirty="0" smtClean="0"/>
              <a:t>Shapes &amp; Colours</a:t>
            </a:r>
          </a:p>
          <a:p>
            <a:r>
              <a:rPr lang="en-AU" sz="1600" dirty="0" smtClean="0"/>
              <a:t>Contains – Container, 70 blocks, 1 figure.</a:t>
            </a:r>
          </a:p>
          <a:p>
            <a:r>
              <a:rPr lang="en-AU" sz="1600" dirty="0" smtClean="0"/>
              <a:t>Ages – 1 ½ - 5</a:t>
            </a:r>
          </a:p>
          <a:p>
            <a:endParaRPr lang="en-AU" dirty="0" smtClean="0"/>
          </a:p>
          <a:p>
            <a:endParaRPr lang="en-AU" dirty="0"/>
          </a:p>
        </p:txBody>
      </p:sp>
      <p:sp>
        <p:nvSpPr>
          <p:cNvPr id="8" name="TextBox 7"/>
          <p:cNvSpPr txBox="1"/>
          <p:nvPr/>
        </p:nvSpPr>
        <p:spPr>
          <a:xfrm>
            <a:off x="3635896" y="2996952"/>
            <a:ext cx="1080120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AU" dirty="0" smtClean="0">
                <a:solidFill>
                  <a:schemeClr val="bg1"/>
                </a:solidFill>
              </a:rPr>
              <a:t>NPS-K21</a:t>
            </a:r>
            <a:endParaRPr lang="en-AU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740352" y="6021288"/>
            <a:ext cx="1296144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AU" dirty="0" smtClean="0">
                <a:solidFill>
                  <a:schemeClr val="bg1"/>
                </a:solidFill>
              </a:rPr>
              <a:t>NPS-K22</a:t>
            </a:r>
            <a:endParaRPr lang="en-AU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0" y="6453335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Naidovi</a:t>
            </a:r>
            <a:r>
              <a:rPr lang="en-A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Primary School – Kindergarten – July 2012</a:t>
            </a:r>
            <a:endParaRPr lang="en-AU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5536" y="3493190"/>
            <a:ext cx="14401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 smtClean="0">
                <a:solidFill>
                  <a:schemeClr val="bg1"/>
                </a:solidFill>
              </a:rPr>
              <a:t>NPS-K22</a:t>
            </a:r>
            <a:endParaRPr lang="en-AU" sz="2800" dirty="0">
              <a:solidFill>
                <a:schemeClr val="bg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23528" y="4111373"/>
            <a:ext cx="385242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2800" dirty="0"/>
              <a:t>Lego Duplo 5506</a:t>
            </a:r>
          </a:p>
          <a:p>
            <a:r>
              <a:rPr lang="en-AU" sz="2800" dirty="0"/>
              <a:t>Fine Motor Skills</a:t>
            </a:r>
          </a:p>
          <a:p>
            <a:r>
              <a:rPr lang="en-AU" sz="2800" dirty="0"/>
              <a:t>Ideas &amp; Creativity</a:t>
            </a:r>
          </a:p>
          <a:p>
            <a:r>
              <a:rPr lang="en-AU" sz="2800" dirty="0"/>
              <a:t>Shapes &amp; Colours</a:t>
            </a:r>
          </a:p>
          <a:p>
            <a:r>
              <a:rPr lang="en-AU" sz="1600" dirty="0"/>
              <a:t>Contains – Container, 70 blocks, 1 figure.</a:t>
            </a:r>
          </a:p>
          <a:p>
            <a:r>
              <a:rPr lang="en-AU" sz="1600" dirty="0"/>
              <a:t>Ages – 1 ½ - 5</a:t>
            </a:r>
          </a:p>
        </p:txBody>
      </p:sp>
    </p:spTree>
    <p:extLst>
      <p:ext uri="{BB962C8B-B14F-4D97-AF65-F5344CB8AC3E}">
        <p14:creationId xmlns:p14="http://schemas.microsoft.com/office/powerpoint/2010/main" val="24977620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539552" y="3717032"/>
            <a:ext cx="1440160" cy="50405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Rectangle 1"/>
          <p:cNvSpPr/>
          <p:nvPr/>
        </p:nvSpPr>
        <p:spPr>
          <a:xfrm>
            <a:off x="4860032" y="476672"/>
            <a:ext cx="1440160" cy="50405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3" name="Straight Connector 2"/>
          <p:cNvCxnSpPr/>
          <p:nvPr/>
        </p:nvCxnSpPr>
        <p:spPr>
          <a:xfrm>
            <a:off x="0" y="3429000"/>
            <a:ext cx="914400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48680"/>
            <a:ext cx="4041530" cy="269435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3543316"/>
            <a:ext cx="2069976" cy="310496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023828" y="2857018"/>
            <a:ext cx="1224136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AU" dirty="0" smtClean="0">
                <a:solidFill>
                  <a:schemeClr val="bg1"/>
                </a:solidFill>
              </a:rPr>
              <a:t>NPS-K23 </a:t>
            </a:r>
            <a:endParaRPr lang="en-AU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84168" y="5994953"/>
            <a:ext cx="1224136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AU" dirty="0" smtClean="0">
                <a:solidFill>
                  <a:schemeClr val="bg1"/>
                </a:solidFill>
              </a:rPr>
              <a:t>NPS-K24 </a:t>
            </a:r>
            <a:endParaRPr lang="en-AU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860032" y="476672"/>
            <a:ext cx="3960440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 smtClean="0">
                <a:solidFill>
                  <a:schemeClr val="bg1"/>
                </a:solidFill>
              </a:rPr>
              <a:t>NPS-K23</a:t>
            </a:r>
          </a:p>
          <a:p>
            <a:r>
              <a:rPr lang="en-AU" sz="2800" dirty="0" err="1" smtClean="0"/>
              <a:t>Pavillion</a:t>
            </a:r>
            <a:endParaRPr lang="en-AU" sz="2800" dirty="0" smtClean="0"/>
          </a:p>
          <a:p>
            <a:r>
              <a:rPr lang="en-AU" sz="2800" dirty="0" smtClean="0"/>
              <a:t>Wooden Flip Tic </a:t>
            </a:r>
            <a:r>
              <a:rPr lang="en-AU" sz="2800" dirty="0" err="1" smtClean="0"/>
              <a:t>Tac</a:t>
            </a:r>
            <a:r>
              <a:rPr lang="en-AU" sz="2800" dirty="0" smtClean="0"/>
              <a:t> Toe</a:t>
            </a:r>
          </a:p>
          <a:p>
            <a:r>
              <a:rPr lang="en-AU" sz="2800" dirty="0" smtClean="0"/>
              <a:t>Flip the pieces to get 3 in a row.</a:t>
            </a:r>
          </a:p>
          <a:p>
            <a:r>
              <a:rPr lang="en-AU" sz="1600" dirty="0" smtClean="0"/>
              <a:t>Contains – 1 piece (red and blue)</a:t>
            </a:r>
          </a:p>
          <a:p>
            <a:r>
              <a:rPr lang="en-AU" sz="1600" dirty="0" smtClean="0"/>
              <a:t>Ages – 3+</a:t>
            </a:r>
            <a:endParaRPr lang="en-AU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539552" y="3717032"/>
            <a:ext cx="4320480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 smtClean="0">
                <a:solidFill>
                  <a:schemeClr val="bg1"/>
                </a:solidFill>
              </a:rPr>
              <a:t>NPS-K24</a:t>
            </a:r>
          </a:p>
          <a:p>
            <a:r>
              <a:rPr lang="en-AU" sz="2800" dirty="0" err="1" smtClean="0"/>
              <a:t>Pavillion</a:t>
            </a:r>
            <a:endParaRPr lang="en-AU" sz="2800" dirty="0" smtClean="0"/>
          </a:p>
          <a:p>
            <a:r>
              <a:rPr lang="en-AU" sz="2800" dirty="0" smtClean="0"/>
              <a:t>Wooden Flip Tic </a:t>
            </a:r>
            <a:r>
              <a:rPr lang="en-AU" sz="2800" dirty="0" err="1" smtClean="0"/>
              <a:t>Tac</a:t>
            </a:r>
            <a:r>
              <a:rPr lang="en-AU" sz="2800" dirty="0" smtClean="0"/>
              <a:t> Toe</a:t>
            </a:r>
          </a:p>
          <a:p>
            <a:r>
              <a:rPr lang="en-AU" sz="2800" dirty="0" smtClean="0"/>
              <a:t>Flip the pieces to get 3 in a row.</a:t>
            </a:r>
          </a:p>
          <a:p>
            <a:r>
              <a:rPr lang="en-AU" sz="1600" dirty="0" smtClean="0"/>
              <a:t>Contains – 1 piece (yellow and green)</a:t>
            </a:r>
          </a:p>
          <a:p>
            <a:r>
              <a:rPr lang="en-AU" sz="1600" dirty="0" smtClean="0"/>
              <a:t>Ages – 3 +</a:t>
            </a:r>
          </a:p>
          <a:p>
            <a:endParaRPr lang="en-AU" dirty="0"/>
          </a:p>
        </p:txBody>
      </p:sp>
      <p:sp>
        <p:nvSpPr>
          <p:cNvPr id="12" name="TextBox 11"/>
          <p:cNvSpPr txBox="1"/>
          <p:nvPr/>
        </p:nvSpPr>
        <p:spPr>
          <a:xfrm>
            <a:off x="0" y="6453335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Naidovi</a:t>
            </a:r>
            <a:r>
              <a:rPr lang="en-A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Primary School – Kindergarten – July 2012</a:t>
            </a:r>
            <a:endParaRPr lang="en-AU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25941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683568" y="3717032"/>
            <a:ext cx="1656184" cy="50405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Rectangle 1"/>
          <p:cNvSpPr/>
          <p:nvPr/>
        </p:nvSpPr>
        <p:spPr>
          <a:xfrm>
            <a:off x="3815916" y="548680"/>
            <a:ext cx="1476164" cy="50405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3" name="Straight Connector 2"/>
          <p:cNvCxnSpPr/>
          <p:nvPr/>
        </p:nvCxnSpPr>
        <p:spPr>
          <a:xfrm>
            <a:off x="0" y="3429000"/>
            <a:ext cx="914400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69527"/>
            <a:ext cx="2016224" cy="302433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15916" y="548680"/>
            <a:ext cx="396044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 smtClean="0">
                <a:solidFill>
                  <a:schemeClr val="bg1"/>
                </a:solidFill>
              </a:rPr>
              <a:t>NPS-K25</a:t>
            </a:r>
          </a:p>
          <a:p>
            <a:r>
              <a:rPr lang="en-AU" sz="2800" dirty="0" smtClean="0"/>
              <a:t>Just Like Home</a:t>
            </a:r>
          </a:p>
          <a:p>
            <a:r>
              <a:rPr lang="en-AU" sz="2800" dirty="0" smtClean="0"/>
              <a:t>Breakfast Set</a:t>
            </a:r>
          </a:p>
          <a:p>
            <a:r>
              <a:rPr lang="en-AU" sz="1600" dirty="0" smtClean="0"/>
              <a:t>Contains – Frypan, assorted plastic food, cardboard cartons, egg flip</a:t>
            </a:r>
          </a:p>
          <a:p>
            <a:r>
              <a:rPr lang="en-AU" sz="1600" dirty="0" smtClean="0"/>
              <a:t>Ages – 3+</a:t>
            </a:r>
            <a:endParaRPr lang="en-AU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1691680" y="2924531"/>
            <a:ext cx="1296144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AU" dirty="0" smtClean="0">
                <a:solidFill>
                  <a:schemeClr val="bg1"/>
                </a:solidFill>
              </a:rPr>
              <a:t>NPS-K25</a:t>
            </a:r>
            <a:endParaRPr lang="en-AU" dirty="0">
              <a:solidFill>
                <a:schemeClr val="bg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3573016"/>
            <a:ext cx="1909603" cy="286440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83568" y="3717032"/>
            <a:ext cx="3528392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 smtClean="0">
                <a:solidFill>
                  <a:schemeClr val="bg1"/>
                </a:solidFill>
              </a:rPr>
              <a:t>NPS-K26</a:t>
            </a:r>
          </a:p>
          <a:p>
            <a:r>
              <a:rPr lang="en-AU" sz="2800" dirty="0" smtClean="0"/>
              <a:t>Foam Tic </a:t>
            </a:r>
            <a:r>
              <a:rPr lang="en-AU" sz="2800" dirty="0" err="1" smtClean="0"/>
              <a:t>Tac</a:t>
            </a:r>
            <a:r>
              <a:rPr lang="en-AU" sz="2800" dirty="0" smtClean="0"/>
              <a:t> Toe &amp; Ring Toss</a:t>
            </a:r>
          </a:p>
          <a:p>
            <a:r>
              <a:rPr lang="en-AU" sz="1600" dirty="0" smtClean="0"/>
              <a:t>Contains – 9 piece interlocking game surface, 5 orange “x”, 5 yellow  “O”, 3 orange “O”, 5 pegs for ring toss, Game instructions.</a:t>
            </a:r>
          </a:p>
          <a:p>
            <a:r>
              <a:rPr lang="en-AU" sz="1600" dirty="0" smtClean="0"/>
              <a:t>Ages – 4+</a:t>
            </a:r>
            <a:endParaRPr lang="en-AU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5652120" y="5733256"/>
            <a:ext cx="1440160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AU" dirty="0" smtClean="0">
                <a:solidFill>
                  <a:schemeClr val="bg1"/>
                </a:solidFill>
              </a:rPr>
              <a:t>NPS-K26</a:t>
            </a:r>
            <a:endParaRPr lang="en-AU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0" y="6453335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Naidovi</a:t>
            </a:r>
            <a:r>
              <a:rPr lang="en-A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Primary School – Kindergarten – July 2012</a:t>
            </a:r>
            <a:endParaRPr lang="en-AU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87275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3568" y="3973706"/>
            <a:ext cx="1440160" cy="46340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Rectangle 1"/>
          <p:cNvSpPr/>
          <p:nvPr/>
        </p:nvSpPr>
        <p:spPr>
          <a:xfrm>
            <a:off x="3851920" y="332656"/>
            <a:ext cx="1440160" cy="50405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3" name="Straight Connector 2"/>
          <p:cNvCxnSpPr/>
          <p:nvPr/>
        </p:nvCxnSpPr>
        <p:spPr>
          <a:xfrm>
            <a:off x="0" y="3429000"/>
            <a:ext cx="914400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16024"/>
            <a:ext cx="2045973" cy="306896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3573016"/>
            <a:ext cx="2045973" cy="3068960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7" y="6364285"/>
            <a:ext cx="9144000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123728" y="2780928"/>
            <a:ext cx="1224136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AU" dirty="0" smtClean="0">
                <a:solidFill>
                  <a:schemeClr val="bg1"/>
                </a:solidFill>
              </a:rPr>
              <a:t>NPS-K27</a:t>
            </a:r>
            <a:endParaRPr lang="en-AU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372200" y="3789040"/>
            <a:ext cx="1224136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AU" dirty="0" smtClean="0">
                <a:solidFill>
                  <a:schemeClr val="bg1"/>
                </a:solidFill>
              </a:rPr>
              <a:t>NPS-K28</a:t>
            </a:r>
            <a:endParaRPr lang="en-AU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51920" y="332656"/>
            <a:ext cx="475252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 smtClean="0">
                <a:solidFill>
                  <a:schemeClr val="bg1"/>
                </a:solidFill>
              </a:rPr>
              <a:t>NPS-K27</a:t>
            </a:r>
          </a:p>
          <a:p>
            <a:r>
              <a:rPr lang="en-AU" sz="2800" dirty="0" smtClean="0"/>
              <a:t>Sand &amp; Water Play Wagon</a:t>
            </a:r>
          </a:p>
          <a:p>
            <a:r>
              <a:rPr lang="en-AU" sz="1600" dirty="0" smtClean="0"/>
              <a:t>Contains – 1 wagon (red and blue), 9 pieces</a:t>
            </a:r>
          </a:p>
          <a:p>
            <a:r>
              <a:rPr lang="en-AU" sz="1600" dirty="0" smtClean="0"/>
              <a:t>Ages – 2+</a:t>
            </a:r>
            <a:endParaRPr lang="en-AU" sz="1600" dirty="0"/>
          </a:p>
        </p:txBody>
      </p:sp>
      <p:sp>
        <p:nvSpPr>
          <p:cNvPr id="11" name="TextBox 10"/>
          <p:cNvSpPr txBox="1"/>
          <p:nvPr/>
        </p:nvSpPr>
        <p:spPr>
          <a:xfrm>
            <a:off x="683568" y="3937760"/>
            <a:ext cx="475252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 smtClean="0">
                <a:solidFill>
                  <a:schemeClr val="bg1"/>
                </a:solidFill>
              </a:rPr>
              <a:t>NPS-K28</a:t>
            </a:r>
          </a:p>
          <a:p>
            <a:r>
              <a:rPr lang="en-AU" sz="2800" dirty="0" smtClean="0"/>
              <a:t>Sand &amp; </a:t>
            </a:r>
            <a:r>
              <a:rPr lang="en-AU" sz="2800" dirty="0" err="1" smtClean="0"/>
              <a:t>Waterplay</a:t>
            </a:r>
            <a:r>
              <a:rPr lang="en-AU" sz="2800" dirty="0" smtClean="0"/>
              <a:t> Wagon</a:t>
            </a:r>
          </a:p>
          <a:p>
            <a:r>
              <a:rPr lang="en-AU" sz="1600" dirty="0" smtClean="0"/>
              <a:t>Contains – 1 wagon (red and blue), 9 pieces</a:t>
            </a:r>
          </a:p>
          <a:p>
            <a:r>
              <a:rPr lang="en-AU" sz="1600" dirty="0" smtClean="0"/>
              <a:t>Ages – 2+</a:t>
            </a:r>
            <a:endParaRPr lang="en-AU" sz="1600" dirty="0"/>
          </a:p>
        </p:txBody>
      </p:sp>
    </p:spTree>
    <p:extLst>
      <p:ext uri="{BB962C8B-B14F-4D97-AF65-F5344CB8AC3E}">
        <p14:creationId xmlns:p14="http://schemas.microsoft.com/office/powerpoint/2010/main" val="24339974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899592" y="3573016"/>
            <a:ext cx="1558703" cy="50405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Rectangle 1"/>
          <p:cNvSpPr/>
          <p:nvPr/>
        </p:nvSpPr>
        <p:spPr>
          <a:xfrm>
            <a:off x="3995936" y="548680"/>
            <a:ext cx="1512168" cy="50405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3" name="Straight Connector 2"/>
          <p:cNvCxnSpPr/>
          <p:nvPr/>
        </p:nvCxnSpPr>
        <p:spPr>
          <a:xfrm>
            <a:off x="0" y="3429000"/>
            <a:ext cx="925252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7" y="6364285"/>
            <a:ext cx="9144000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281890"/>
            <a:ext cx="1997968" cy="299695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995936" y="548680"/>
            <a:ext cx="460851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 smtClean="0">
                <a:solidFill>
                  <a:schemeClr val="bg1"/>
                </a:solidFill>
              </a:rPr>
              <a:t>NPS-K29</a:t>
            </a:r>
          </a:p>
          <a:p>
            <a:r>
              <a:rPr lang="en-AU" sz="2800" dirty="0" smtClean="0"/>
              <a:t> Mega Blocks</a:t>
            </a:r>
          </a:p>
          <a:p>
            <a:r>
              <a:rPr lang="en-AU" sz="2800" dirty="0" smtClean="0"/>
              <a:t>Building Blocks</a:t>
            </a:r>
          </a:p>
          <a:p>
            <a:r>
              <a:rPr lang="en-AU" sz="1600" dirty="0" smtClean="0"/>
              <a:t>Contains – Bag, 80 blocks.</a:t>
            </a:r>
          </a:p>
          <a:p>
            <a:r>
              <a:rPr lang="en-AU" sz="1600" dirty="0" smtClean="0"/>
              <a:t>Ages – 1+</a:t>
            </a:r>
            <a:endParaRPr lang="en-AU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1846227" y="2909510"/>
            <a:ext cx="1224136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AU" dirty="0" smtClean="0">
                <a:solidFill>
                  <a:schemeClr val="bg1"/>
                </a:solidFill>
              </a:rPr>
              <a:t>NPS-K29</a:t>
            </a:r>
            <a:endParaRPr lang="en-AU" dirty="0">
              <a:solidFill>
                <a:schemeClr val="bg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9411" y="3573016"/>
            <a:ext cx="1949963" cy="292494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99592" y="3573016"/>
            <a:ext cx="4896544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 smtClean="0">
                <a:solidFill>
                  <a:schemeClr val="bg1"/>
                </a:solidFill>
              </a:rPr>
              <a:t>NPS-K30</a:t>
            </a:r>
          </a:p>
          <a:p>
            <a:r>
              <a:rPr lang="en-AU" sz="2800" dirty="0" smtClean="0"/>
              <a:t>Universe of Imagination</a:t>
            </a:r>
          </a:p>
          <a:p>
            <a:r>
              <a:rPr lang="en-AU" sz="2800" dirty="0" smtClean="0"/>
              <a:t>Abacus – </a:t>
            </a:r>
            <a:r>
              <a:rPr lang="en-AU" dirty="0" smtClean="0"/>
              <a:t>The brightly coloured wooden abacus is a great first calculator for kids to learn counting, patterns, colours and more.</a:t>
            </a:r>
          </a:p>
          <a:p>
            <a:r>
              <a:rPr lang="en-AU" sz="1600" dirty="0" smtClean="0"/>
              <a:t>Contains – 1 piece</a:t>
            </a:r>
          </a:p>
          <a:p>
            <a:r>
              <a:rPr lang="en-AU" sz="1600" dirty="0" smtClean="0"/>
              <a:t>Ages – 3+</a:t>
            </a:r>
            <a:endParaRPr lang="en-AU" sz="1600" dirty="0"/>
          </a:p>
        </p:txBody>
      </p:sp>
      <p:sp>
        <p:nvSpPr>
          <p:cNvPr id="12" name="TextBox 11"/>
          <p:cNvSpPr txBox="1"/>
          <p:nvPr/>
        </p:nvSpPr>
        <p:spPr>
          <a:xfrm>
            <a:off x="6912260" y="5994953"/>
            <a:ext cx="1224136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AU" dirty="0" smtClean="0">
                <a:solidFill>
                  <a:schemeClr val="bg1"/>
                </a:solidFill>
              </a:rPr>
              <a:t>NPS-K30</a:t>
            </a:r>
            <a:endParaRPr lang="en-A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38506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93812" y="3824679"/>
            <a:ext cx="1457908" cy="468417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Rectangle 1"/>
          <p:cNvSpPr/>
          <p:nvPr/>
        </p:nvSpPr>
        <p:spPr>
          <a:xfrm>
            <a:off x="4860032" y="476672"/>
            <a:ext cx="1620180" cy="50405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3" name="Straight Connector 2"/>
          <p:cNvCxnSpPr/>
          <p:nvPr/>
        </p:nvCxnSpPr>
        <p:spPr>
          <a:xfrm>
            <a:off x="0" y="3429000"/>
            <a:ext cx="925252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4427984" cy="295198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3717032"/>
            <a:ext cx="3923928" cy="261595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860032" y="476672"/>
            <a:ext cx="324036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 smtClean="0">
                <a:solidFill>
                  <a:schemeClr val="bg1"/>
                </a:solidFill>
              </a:rPr>
              <a:t>NPS-K31</a:t>
            </a:r>
          </a:p>
          <a:p>
            <a:r>
              <a:rPr lang="en-AU" sz="2800" dirty="0" smtClean="0"/>
              <a:t>Animal Planet Safari</a:t>
            </a:r>
          </a:p>
          <a:p>
            <a:r>
              <a:rPr lang="en-AU" sz="1600" dirty="0" smtClean="0"/>
              <a:t>Contains  Bucket, 13 pieces</a:t>
            </a:r>
          </a:p>
          <a:p>
            <a:r>
              <a:rPr lang="en-AU" sz="1600" dirty="0" smtClean="0"/>
              <a:t>Ages – 3+</a:t>
            </a:r>
            <a:endParaRPr lang="en-AU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593812" y="3824679"/>
            <a:ext cx="324036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 smtClean="0">
                <a:solidFill>
                  <a:schemeClr val="bg1"/>
                </a:solidFill>
              </a:rPr>
              <a:t>NPS-K32</a:t>
            </a:r>
          </a:p>
          <a:p>
            <a:r>
              <a:rPr lang="en-AU" sz="2800" dirty="0" smtClean="0"/>
              <a:t>Animal Planet Farm</a:t>
            </a:r>
          </a:p>
          <a:p>
            <a:r>
              <a:rPr lang="en-AU" sz="1600" dirty="0" smtClean="0"/>
              <a:t>Contains  Bucket,  14 pieces</a:t>
            </a:r>
          </a:p>
          <a:p>
            <a:r>
              <a:rPr lang="en-AU" sz="1600" dirty="0" smtClean="0"/>
              <a:t>Ages – 3+</a:t>
            </a:r>
            <a:endParaRPr lang="en-AU" sz="1600" dirty="0"/>
          </a:p>
        </p:txBody>
      </p:sp>
      <p:sp>
        <p:nvSpPr>
          <p:cNvPr id="13" name="TextBox 12"/>
          <p:cNvSpPr txBox="1"/>
          <p:nvPr/>
        </p:nvSpPr>
        <p:spPr>
          <a:xfrm>
            <a:off x="3131840" y="2906065"/>
            <a:ext cx="1080120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AU" dirty="0" smtClean="0">
                <a:solidFill>
                  <a:schemeClr val="bg1"/>
                </a:solidFill>
              </a:rPr>
              <a:t>NPS-K31</a:t>
            </a:r>
            <a:endParaRPr lang="en-AU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777814" y="5963652"/>
            <a:ext cx="118813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AU" dirty="0" smtClean="0">
                <a:solidFill>
                  <a:schemeClr val="bg1"/>
                </a:solidFill>
              </a:rPr>
              <a:t>NPS-K32</a:t>
            </a:r>
            <a:endParaRPr lang="en-AU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0" y="6453335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Naidovi</a:t>
            </a:r>
            <a:r>
              <a:rPr lang="en-A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Primary School – Kindergarten – July 2012</a:t>
            </a:r>
            <a:endParaRPr lang="en-AU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38302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1520" y="4077072"/>
            <a:ext cx="1349896" cy="46788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Rectangle 1"/>
          <p:cNvSpPr/>
          <p:nvPr/>
        </p:nvSpPr>
        <p:spPr>
          <a:xfrm>
            <a:off x="5076056" y="404664"/>
            <a:ext cx="1440160" cy="50405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3" name="Straight Connector 2"/>
          <p:cNvCxnSpPr/>
          <p:nvPr/>
        </p:nvCxnSpPr>
        <p:spPr>
          <a:xfrm>
            <a:off x="0" y="3429000"/>
            <a:ext cx="914400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49019"/>
            <a:ext cx="2699792" cy="179986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4378" y="4598559"/>
            <a:ext cx="2538978" cy="169265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076056" y="404664"/>
            <a:ext cx="3657300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 smtClean="0">
                <a:solidFill>
                  <a:schemeClr val="bg1"/>
                </a:solidFill>
              </a:rPr>
              <a:t>NPS-K33</a:t>
            </a:r>
          </a:p>
          <a:p>
            <a:r>
              <a:rPr lang="en-AU" sz="2800" dirty="0" err="1" smtClean="0"/>
              <a:t>Brauin</a:t>
            </a:r>
            <a:r>
              <a:rPr lang="en-AU" sz="2800" dirty="0" smtClean="0"/>
              <a:t> Helmet &amp; tool Set</a:t>
            </a:r>
          </a:p>
          <a:p>
            <a:r>
              <a:rPr lang="en-AU" sz="1600" dirty="0" smtClean="0"/>
              <a:t>Contents -  Hard hat, head protector, plastic wood, 3 screws, hammer,  screwdriver,  Goggles, Drill bit, </a:t>
            </a:r>
          </a:p>
          <a:p>
            <a:r>
              <a:rPr lang="en-AU" sz="1600" dirty="0" smtClean="0"/>
              <a:t>Age – 2+</a:t>
            </a:r>
            <a:endParaRPr lang="en-AU" sz="1600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3645024"/>
            <a:ext cx="2699792" cy="179986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1502554"/>
            <a:ext cx="2538978" cy="1692652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51520" y="4077072"/>
            <a:ext cx="3657300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 smtClean="0">
                <a:solidFill>
                  <a:schemeClr val="bg1"/>
                </a:solidFill>
              </a:rPr>
              <a:t>NPS-K34</a:t>
            </a:r>
          </a:p>
          <a:p>
            <a:r>
              <a:rPr lang="en-AU" sz="2800" dirty="0" err="1" smtClean="0"/>
              <a:t>Brauin</a:t>
            </a:r>
            <a:r>
              <a:rPr lang="en-AU" sz="2800" dirty="0" smtClean="0"/>
              <a:t> Helmet &amp; tool Set</a:t>
            </a:r>
          </a:p>
          <a:p>
            <a:r>
              <a:rPr lang="en-AU" sz="1600" dirty="0" smtClean="0"/>
              <a:t>Contents -  Hard hat, head protector, plastic wood, 3 screws, hammer,  screwdriver,  Goggles, Drill bit, </a:t>
            </a:r>
          </a:p>
          <a:p>
            <a:r>
              <a:rPr lang="en-AU" sz="1600" dirty="0" smtClean="0"/>
              <a:t>Age – 2+</a:t>
            </a:r>
            <a:endParaRPr lang="en-AU" sz="1600" dirty="0"/>
          </a:p>
        </p:txBody>
      </p:sp>
      <p:sp>
        <p:nvSpPr>
          <p:cNvPr id="16" name="TextBox 15"/>
          <p:cNvSpPr txBox="1"/>
          <p:nvPr/>
        </p:nvSpPr>
        <p:spPr>
          <a:xfrm>
            <a:off x="1601416" y="2334357"/>
            <a:ext cx="1080120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AU" dirty="0" smtClean="0">
                <a:solidFill>
                  <a:schemeClr val="bg1"/>
                </a:solidFill>
              </a:rPr>
              <a:t>NPS-k33</a:t>
            </a:r>
            <a:endParaRPr lang="en-AU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273824" y="5428958"/>
            <a:ext cx="1080120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AU" dirty="0" smtClean="0">
                <a:solidFill>
                  <a:schemeClr val="bg1"/>
                </a:solidFill>
              </a:rPr>
              <a:t>NPS-K34</a:t>
            </a:r>
            <a:endParaRPr lang="en-AU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0" y="6453335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Naidovi</a:t>
            </a:r>
            <a:r>
              <a:rPr lang="en-A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Primary School – Kindergarten – July 2012</a:t>
            </a:r>
            <a:endParaRPr lang="en-AU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36599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1927133" y="3974574"/>
            <a:ext cx="1458416" cy="538609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Rectangle 1"/>
          <p:cNvSpPr/>
          <p:nvPr/>
        </p:nvSpPr>
        <p:spPr>
          <a:xfrm>
            <a:off x="4139952" y="465505"/>
            <a:ext cx="1512168" cy="58723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3" name="Straight Connector 2"/>
          <p:cNvCxnSpPr/>
          <p:nvPr/>
        </p:nvCxnSpPr>
        <p:spPr>
          <a:xfrm>
            <a:off x="0" y="3429000"/>
            <a:ext cx="914400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027" y="260648"/>
            <a:ext cx="2045973" cy="306896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426191" y="4058986"/>
            <a:ext cx="2700401" cy="180026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118184" y="476953"/>
            <a:ext cx="432048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 smtClean="0">
                <a:solidFill>
                  <a:schemeClr val="bg1"/>
                </a:solidFill>
              </a:rPr>
              <a:t>NPS-K35</a:t>
            </a:r>
          </a:p>
          <a:p>
            <a:r>
              <a:rPr lang="en-AU" sz="2800" dirty="0" smtClean="0"/>
              <a:t>Bucket and Sand Set</a:t>
            </a:r>
          </a:p>
          <a:p>
            <a:r>
              <a:rPr lang="en-AU" sz="1600" dirty="0" smtClean="0"/>
              <a:t>Contents – Bucket, shovel, fork, sieve, mould</a:t>
            </a:r>
          </a:p>
          <a:p>
            <a:r>
              <a:rPr lang="en-AU" sz="1600" dirty="0" smtClean="0"/>
              <a:t>Ages – 2+ </a:t>
            </a:r>
            <a:endParaRPr lang="en-AU" sz="1600" dirty="0"/>
          </a:p>
        </p:txBody>
      </p:sp>
      <p:sp>
        <p:nvSpPr>
          <p:cNvPr id="8" name="TextBox 7"/>
          <p:cNvSpPr txBox="1"/>
          <p:nvPr/>
        </p:nvSpPr>
        <p:spPr>
          <a:xfrm>
            <a:off x="1940273" y="3974574"/>
            <a:ext cx="331236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 smtClean="0">
                <a:solidFill>
                  <a:schemeClr val="bg1"/>
                </a:solidFill>
              </a:rPr>
              <a:t>NPS-K36 </a:t>
            </a:r>
          </a:p>
          <a:p>
            <a:r>
              <a:rPr lang="en-AU" sz="2800" dirty="0" smtClean="0"/>
              <a:t>Sand Set</a:t>
            </a:r>
          </a:p>
          <a:p>
            <a:r>
              <a:rPr lang="en-AU" sz="1600" dirty="0" smtClean="0"/>
              <a:t>Contents – Spade, rake, 2 moulds</a:t>
            </a:r>
          </a:p>
          <a:p>
            <a:r>
              <a:rPr lang="en-AU" sz="1600" dirty="0" smtClean="0"/>
              <a:t>Ages – 2+</a:t>
            </a:r>
          </a:p>
          <a:p>
            <a:endParaRPr lang="en-AU" sz="1600" dirty="0" smtClean="0"/>
          </a:p>
          <a:p>
            <a:r>
              <a:rPr lang="en-AU" sz="1600" dirty="0" smtClean="0"/>
              <a:t>2 copies</a:t>
            </a:r>
            <a:endParaRPr lang="en-AU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1377445" y="2967640"/>
            <a:ext cx="1296144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AU" dirty="0" smtClean="0">
                <a:solidFill>
                  <a:schemeClr val="bg1"/>
                </a:solidFill>
              </a:rPr>
              <a:t>NPS-K35</a:t>
            </a:r>
            <a:endParaRPr lang="en-AU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18991" y="5051792"/>
            <a:ext cx="1296144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AU" dirty="0" smtClean="0">
                <a:solidFill>
                  <a:schemeClr val="bg1"/>
                </a:solidFill>
              </a:rPr>
              <a:t>NPS-K36</a:t>
            </a:r>
            <a:endParaRPr lang="en-AU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0" y="6453335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Naidovi</a:t>
            </a:r>
            <a:r>
              <a:rPr lang="en-A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Primary School – Kindergarten – July 2012</a:t>
            </a:r>
            <a:endParaRPr lang="en-AU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19249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272417" y="3622495"/>
            <a:ext cx="1419263" cy="526585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0" name="Rectangle 9"/>
          <p:cNvSpPr/>
          <p:nvPr/>
        </p:nvSpPr>
        <p:spPr>
          <a:xfrm>
            <a:off x="4932041" y="380999"/>
            <a:ext cx="1368151" cy="45571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3" name="Straight Connector 2"/>
          <p:cNvCxnSpPr/>
          <p:nvPr/>
        </p:nvCxnSpPr>
        <p:spPr>
          <a:xfrm>
            <a:off x="0" y="3392996"/>
            <a:ext cx="914400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80999"/>
            <a:ext cx="4176464" cy="278430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1" y="3621359"/>
            <a:ext cx="3923928" cy="261595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932040" y="380999"/>
            <a:ext cx="3240359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 smtClean="0">
                <a:solidFill>
                  <a:schemeClr val="bg1"/>
                </a:solidFill>
              </a:rPr>
              <a:t>NPS-K37</a:t>
            </a:r>
          </a:p>
          <a:p>
            <a:r>
              <a:rPr lang="en-AU" sz="2800" dirty="0" err="1" smtClean="0"/>
              <a:t>Jenga</a:t>
            </a:r>
            <a:endParaRPr lang="en-AU" sz="2800" dirty="0" smtClean="0"/>
          </a:p>
          <a:p>
            <a:r>
              <a:rPr lang="en-AU" sz="2800" dirty="0" smtClean="0"/>
              <a:t>Take turns in pulling a block out without letting them all fall</a:t>
            </a:r>
          </a:p>
          <a:p>
            <a:r>
              <a:rPr lang="en-AU" sz="1600" dirty="0" smtClean="0"/>
              <a:t>Contains – Box, blocks</a:t>
            </a:r>
          </a:p>
          <a:p>
            <a:r>
              <a:rPr lang="en-AU" sz="1600" dirty="0" smtClean="0"/>
              <a:t>Ages 5 to adult</a:t>
            </a:r>
            <a:endParaRPr lang="en-AU" sz="1600" dirty="0"/>
          </a:p>
        </p:txBody>
      </p:sp>
      <p:sp>
        <p:nvSpPr>
          <p:cNvPr id="6" name="TextBox 5"/>
          <p:cNvSpPr txBox="1"/>
          <p:nvPr/>
        </p:nvSpPr>
        <p:spPr>
          <a:xfrm>
            <a:off x="272417" y="3622495"/>
            <a:ext cx="430672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 smtClean="0">
                <a:solidFill>
                  <a:schemeClr val="bg1"/>
                </a:solidFill>
              </a:rPr>
              <a:t>NPS-K38</a:t>
            </a:r>
          </a:p>
          <a:p>
            <a:r>
              <a:rPr lang="en-AU" sz="2800" dirty="0" smtClean="0"/>
              <a:t>Trouble</a:t>
            </a:r>
          </a:p>
          <a:p>
            <a:r>
              <a:rPr lang="en-AU" sz="2800" dirty="0" smtClean="0"/>
              <a:t>Can you get around the board quicker than your opponents.</a:t>
            </a:r>
          </a:p>
          <a:p>
            <a:r>
              <a:rPr lang="en-AU" sz="1600" dirty="0" smtClean="0"/>
              <a:t>Contains – Box, Game</a:t>
            </a:r>
          </a:p>
          <a:p>
            <a:r>
              <a:rPr lang="en-AU" sz="1600" dirty="0" smtClean="0"/>
              <a:t>Ages 4 to adult</a:t>
            </a:r>
            <a:endParaRPr lang="en-AU" sz="160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7" y="6364285"/>
            <a:ext cx="9144000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059832" y="2636912"/>
            <a:ext cx="1080120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AU" dirty="0" smtClean="0">
                <a:solidFill>
                  <a:schemeClr val="bg1"/>
                </a:solidFill>
              </a:rPr>
              <a:t>NPS-K37</a:t>
            </a:r>
            <a:endParaRPr lang="en-AU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292080" y="5867980"/>
            <a:ext cx="1440160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AU" dirty="0" smtClean="0">
                <a:solidFill>
                  <a:schemeClr val="bg1"/>
                </a:solidFill>
              </a:rPr>
              <a:t>NPS-K38</a:t>
            </a:r>
            <a:endParaRPr lang="en-A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15175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755576" y="3957058"/>
            <a:ext cx="1440160" cy="48005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2" name="Rectangle 11"/>
          <p:cNvSpPr/>
          <p:nvPr/>
        </p:nvSpPr>
        <p:spPr>
          <a:xfrm>
            <a:off x="4427984" y="381000"/>
            <a:ext cx="1512168" cy="47705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1" name="Rectangle 10"/>
          <p:cNvSpPr/>
          <p:nvPr/>
        </p:nvSpPr>
        <p:spPr>
          <a:xfrm>
            <a:off x="4427984" y="381000"/>
            <a:ext cx="1512168" cy="47705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3" name="Straight Connector 2"/>
          <p:cNvCxnSpPr/>
          <p:nvPr/>
        </p:nvCxnSpPr>
        <p:spPr>
          <a:xfrm>
            <a:off x="0" y="3429000"/>
            <a:ext cx="914400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3779912" cy="251994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3957058"/>
            <a:ext cx="3779912" cy="2519941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7" y="6364285"/>
            <a:ext cx="9144000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427984" y="381000"/>
            <a:ext cx="41764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 smtClean="0">
                <a:solidFill>
                  <a:schemeClr val="bg1"/>
                </a:solidFill>
              </a:rPr>
              <a:t>NPS-K39</a:t>
            </a:r>
          </a:p>
          <a:p>
            <a:r>
              <a:rPr lang="en-AU" sz="2800" dirty="0" smtClean="0"/>
              <a:t>Balancing Bob</a:t>
            </a:r>
            <a:endParaRPr lang="en-AU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755576" y="3957058"/>
            <a:ext cx="417646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 smtClean="0">
                <a:solidFill>
                  <a:schemeClr val="bg1"/>
                </a:solidFill>
              </a:rPr>
              <a:t>NPS-K40</a:t>
            </a:r>
          </a:p>
          <a:p>
            <a:r>
              <a:rPr lang="en-AU" sz="2800" dirty="0" smtClean="0"/>
              <a:t>Junior Scrabble</a:t>
            </a:r>
          </a:p>
          <a:p>
            <a:r>
              <a:rPr lang="en-AU" sz="2800" dirty="0" smtClean="0"/>
              <a:t>Word game</a:t>
            </a:r>
          </a:p>
          <a:p>
            <a:r>
              <a:rPr lang="en-AU" dirty="0" smtClean="0"/>
              <a:t>Contains – box, game board, letter tiles, instructions</a:t>
            </a:r>
          </a:p>
          <a:p>
            <a:r>
              <a:rPr lang="en-AU" dirty="0" smtClean="0"/>
              <a:t>Ages 6+</a:t>
            </a:r>
            <a:endParaRPr lang="en-AU" dirty="0"/>
          </a:p>
        </p:txBody>
      </p:sp>
      <p:sp>
        <p:nvSpPr>
          <p:cNvPr id="9" name="TextBox 8"/>
          <p:cNvSpPr txBox="1"/>
          <p:nvPr/>
        </p:nvSpPr>
        <p:spPr>
          <a:xfrm>
            <a:off x="2843808" y="2564904"/>
            <a:ext cx="1080120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AU" dirty="0" smtClean="0">
                <a:solidFill>
                  <a:schemeClr val="bg1"/>
                </a:solidFill>
              </a:rPr>
              <a:t>NPS-K39</a:t>
            </a:r>
            <a:endParaRPr lang="en-AU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79137" y="5661248"/>
            <a:ext cx="1000975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AU" dirty="0" smtClean="0">
                <a:solidFill>
                  <a:schemeClr val="bg1"/>
                </a:solidFill>
              </a:rPr>
              <a:t>NPS-K40</a:t>
            </a:r>
            <a:endParaRPr lang="en-A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52883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323528" y="3933056"/>
            <a:ext cx="1368152" cy="50405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932040" y="506424"/>
            <a:ext cx="1440160" cy="5463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3" name="Straight Connector 2"/>
          <p:cNvCxnSpPr/>
          <p:nvPr/>
        </p:nvCxnSpPr>
        <p:spPr>
          <a:xfrm>
            <a:off x="0" y="3501008"/>
            <a:ext cx="925252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4247964" cy="28319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6260" y="3789040"/>
            <a:ext cx="4247964" cy="283197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167844" y="2843644"/>
            <a:ext cx="1080120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AU" dirty="0" smtClean="0">
                <a:solidFill>
                  <a:schemeClr val="bg1"/>
                </a:solidFill>
              </a:rPr>
              <a:t>NPS-K41</a:t>
            </a:r>
            <a:endParaRPr lang="en-AU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88024" y="5769395"/>
            <a:ext cx="982961" cy="369332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AU" dirty="0" smtClean="0">
                <a:solidFill>
                  <a:schemeClr val="bg1"/>
                </a:solidFill>
              </a:rPr>
              <a:t>NPS-K42</a:t>
            </a:r>
            <a:endParaRPr lang="en-AU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32040" y="506424"/>
            <a:ext cx="394218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 smtClean="0">
                <a:solidFill>
                  <a:schemeClr val="bg1"/>
                </a:solidFill>
              </a:rPr>
              <a:t>NPS-K41</a:t>
            </a:r>
          </a:p>
          <a:p>
            <a:r>
              <a:rPr lang="en-AU" sz="2800" dirty="0" smtClean="0"/>
              <a:t>Scrabble Original</a:t>
            </a:r>
          </a:p>
          <a:p>
            <a:r>
              <a:rPr lang="en-AU" sz="2800" dirty="0" smtClean="0"/>
              <a:t>Word game</a:t>
            </a:r>
          </a:p>
          <a:p>
            <a:r>
              <a:rPr lang="en-AU" dirty="0" smtClean="0"/>
              <a:t>Contains – box, game board, tiles, instructions</a:t>
            </a:r>
          </a:p>
          <a:p>
            <a:r>
              <a:rPr lang="en-AU" dirty="0" smtClean="0"/>
              <a:t>Ages – 5 to adult</a:t>
            </a:r>
            <a:endParaRPr lang="en-AU" dirty="0"/>
          </a:p>
        </p:txBody>
      </p:sp>
      <p:sp>
        <p:nvSpPr>
          <p:cNvPr id="10" name="TextBox 9"/>
          <p:cNvSpPr txBox="1"/>
          <p:nvPr/>
        </p:nvSpPr>
        <p:spPr>
          <a:xfrm>
            <a:off x="323528" y="3933056"/>
            <a:ext cx="392443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 smtClean="0">
                <a:solidFill>
                  <a:schemeClr val="bg1"/>
                </a:solidFill>
              </a:rPr>
              <a:t>NPS-K42</a:t>
            </a:r>
          </a:p>
          <a:p>
            <a:r>
              <a:rPr lang="en-AU" sz="2800" dirty="0" smtClean="0"/>
              <a:t>Scrabble Original</a:t>
            </a:r>
          </a:p>
          <a:p>
            <a:r>
              <a:rPr lang="en-AU" sz="2800" dirty="0" smtClean="0"/>
              <a:t>Word Game</a:t>
            </a:r>
          </a:p>
          <a:p>
            <a:r>
              <a:rPr lang="en-AU" dirty="0" smtClean="0"/>
              <a:t>Contains – box, game board, tiles instructions</a:t>
            </a:r>
          </a:p>
          <a:p>
            <a:r>
              <a:rPr lang="en-AU" dirty="0" smtClean="0"/>
              <a:t>Ages – 5 to adult</a:t>
            </a:r>
            <a:endParaRPr lang="en-AU" dirty="0"/>
          </a:p>
        </p:txBody>
      </p:sp>
      <p:sp>
        <p:nvSpPr>
          <p:cNvPr id="13" name="TextBox 12"/>
          <p:cNvSpPr txBox="1"/>
          <p:nvPr/>
        </p:nvSpPr>
        <p:spPr>
          <a:xfrm>
            <a:off x="0" y="6453335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Naidovi</a:t>
            </a:r>
            <a:r>
              <a:rPr lang="en-A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Primary School – Kindergarten – July 2012</a:t>
            </a:r>
            <a:endParaRPr lang="en-AU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00781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395536" y="3789040"/>
            <a:ext cx="1512168" cy="50405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1" name="Rectangle 10"/>
          <p:cNvSpPr/>
          <p:nvPr/>
        </p:nvSpPr>
        <p:spPr>
          <a:xfrm>
            <a:off x="4579137" y="476672"/>
            <a:ext cx="1505031" cy="57606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3" name="Straight Connector 2"/>
          <p:cNvCxnSpPr/>
          <p:nvPr/>
        </p:nvCxnSpPr>
        <p:spPr>
          <a:xfrm>
            <a:off x="0" y="3356992"/>
            <a:ext cx="9828584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81000"/>
            <a:ext cx="4139952" cy="275996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3573016"/>
            <a:ext cx="4372484" cy="291498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579137" y="548680"/>
            <a:ext cx="429333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 smtClean="0">
                <a:solidFill>
                  <a:schemeClr val="bg1"/>
                </a:solidFill>
              </a:rPr>
              <a:t>NPS-K43</a:t>
            </a:r>
          </a:p>
          <a:p>
            <a:r>
              <a:rPr lang="en-AU" sz="2800" dirty="0" smtClean="0"/>
              <a:t>My First Guess Who?</a:t>
            </a:r>
          </a:p>
          <a:p>
            <a:r>
              <a:rPr lang="en-AU" sz="2800" dirty="0" smtClean="0"/>
              <a:t>Guess who by eliminating suspects by description</a:t>
            </a:r>
          </a:p>
          <a:p>
            <a:r>
              <a:rPr lang="en-AU" sz="1600" dirty="0" smtClean="0"/>
              <a:t>Contains.  Board game and pieces</a:t>
            </a:r>
          </a:p>
          <a:p>
            <a:r>
              <a:rPr lang="en-AU" sz="1600" dirty="0" smtClean="0"/>
              <a:t>Ages – 3 +</a:t>
            </a:r>
            <a:endParaRPr lang="en-AU" sz="1600" dirty="0"/>
          </a:p>
        </p:txBody>
      </p:sp>
      <p:sp>
        <p:nvSpPr>
          <p:cNvPr id="8" name="TextBox 7"/>
          <p:cNvSpPr txBox="1"/>
          <p:nvPr/>
        </p:nvSpPr>
        <p:spPr>
          <a:xfrm>
            <a:off x="395536" y="3789040"/>
            <a:ext cx="3923928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 smtClean="0">
                <a:solidFill>
                  <a:schemeClr val="bg1"/>
                </a:solidFill>
              </a:rPr>
              <a:t>NPS-K44</a:t>
            </a:r>
          </a:p>
          <a:p>
            <a:r>
              <a:rPr lang="en-AU" sz="2800" dirty="0" smtClean="0"/>
              <a:t>Frisbee</a:t>
            </a:r>
          </a:p>
          <a:p>
            <a:r>
              <a:rPr lang="en-AU" sz="2800" dirty="0" smtClean="0"/>
              <a:t>Throw and catch the Frisbee – 1 or more people game </a:t>
            </a:r>
          </a:p>
          <a:p>
            <a:r>
              <a:rPr lang="en-AU" sz="1600" dirty="0" smtClean="0"/>
              <a:t>Contains – 1 Frisbee</a:t>
            </a:r>
          </a:p>
          <a:p>
            <a:r>
              <a:rPr lang="en-AU" sz="1600" dirty="0" smtClean="0"/>
              <a:t>Ages – 4 to adult</a:t>
            </a:r>
            <a:endParaRPr lang="en-AU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3041068" y="2857004"/>
            <a:ext cx="1278396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AU" dirty="0" smtClean="0">
                <a:solidFill>
                  <a:schemeClr val="bg1"/>
                </a:solidFill>
              </a:rPr>
              <a:t>NPS-K43</a:t>
            </a:r>
            <a:endParaRPr lang="en-AU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275094" y="5962280"/>
            <a:ext cx="1278396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AU" dirty="0" smtClean="0">
                <a:solidFill>
                  <a:schemeClr val="bg1"/>
                </a:solidFill>
              </a:rPr>
              <a:t>NPS-K44</a:t>
            </a:r>
            <a:endParaRPr lang="en-AU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6453335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Naidovi</a:t>
            </a:r>
            <a:r>
              <a:rPr lang="en-A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Primary School – Kindergarten – July 2012</a:t>
            </a:r>
            <a:endParaRPr lang="en-AU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80998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71600" y="3933056"/>
            <a:ext cx="1440162" cy="50405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3" name="Rectangle 12"/>
          <p:cNvSpPr/>
          <p:nvPr/>
        </p:nvSpPr>
        <p:spPr>
          <a:xfrm>
            <a:off x="3275856" y="404664"/>
            <a:ext cx="1584176" cy="50405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3" name="Straight Connector 2"/>
          <p:cNvCxnSpPr/>
          <p:nvPr/>
        </p:nvCxnSpPr>
        <p:spPr>
          <a:xfrm>
            <a:off x="0" y="3356992"/>
            <a:ext cx="9396536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1500" y="757308"/>
            <a:ext cx="2808314" cy="187220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067772" y="4021460"/>
            <a:ext cx="3122712" cy="208180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347864" y="404664"/>
            <a:ext cx="5322168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 smtClean="0">
                <a:solidFill>
                  <a:schemeClr val="bg1"/>
                </a:solidFill>
              </a:rPr>
              <a:t>NPS-K45</a:t>
            </a:r>
          </a:p>
          <a:p>
            <a:r>
              <a:rPr lang="en-AU" sz="2800" dirty="0" smtClean="0"/>
              <a:t>ABC Learning</a:t>
            </a:r>
          </a:p>
          <a:p>
            <a:r>
              <a:rPr lang="en-AU" sz="2800" dirty="0" smtClean="0"/>
              <a:t>Sesame Street CD</a:t>
            </a:r>
          </a:p>
          <a:p>
            <a:r>
              <a:rPr lang="en-AU" sz="2800" dirty="0" smtClean="0"/>
              <a:t>Numbers Pack (G rating)</a:t>
            </a:r>
          </a:p>
          <a:p>
            <a:r>
              <a:rPr lang="en-AU" dirty="0" smtClean="0"/>
              <a:t>Contains -  CD, Case</a:t>
            </a:r>
          </a:p>
          <a:p>
            <a:r>
              <a:rPr lang="en-AU" dirty="0" smtClean="0"/>
              <a:t>Ages – 2+</a:t>
            </a:r>
            <a:endParaRPr lang="en-AU" dirty="0"/>
          </a:p>
        </p:txBody>
      </p:sp>
      <p:sp>
        <p:nvSpPr>
          <p:cNvPr id="9" name="TextBox 8"/>
          <p:cNvSpPr txBox="1"/>
          <p:nvPr/>
        </p:nvSpPr>
        <p:spPr>
          <a:xfrm>
            <a:off x="971600" y="3933056"/>
            <a:ext cx="460851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 smtClean="0">
                <a:solidFill>
                  <a:schemeClr val="bg1"/>
                </a:solidFill>
              </a:rPr>
              <a:t>NPS-K46</a:t>
            </a:r>
          </a:p>
          <a:p>
            <a:r>
              <a:rPr lang="en-AU" sz="2800" dirty="0" smtClean="0"/>
              <a:t>ABC Learning</a:t>
            </a:r>
          </a:p>
          <a:p>
            <a:r>
              <a:rPr lang="en-AU" sz="2800" dirty="0" smtClean="0"/>
              <a:t>Sesame Street CD</a:t>
            </a:r>
          </a:p>
          <a:p>
            <a:r>
              <a:rPr lang="en-AU" sz="2800" dirty="0" smtClean="0"/>
              <a:t>Alphabet Pack (G rating)</a:t>
            </a:r>
          </a:p>
          <a:p>
            <a:r>
              <a:rPr lang="en-AU" sz="1600" dirty="0" smtClean="0"/>
              <a:t>Contains – CD, Case</a:t>
            </a:r>
          </a:p>
          <a:p>
            <a:r>
              <a:rPr lang="en-AU" sz="1600" dirty="0" smtClean="0"/>
              <a:t>Ages – 2+</a:t>
            </a:r>
            <a:endParaRPr lang="en-AU" sz="1600" dirty="0"/>
          </a:p>
        </p:txBody>
      </p:sp>
      <p:sp>
        <p:nvSpPr>
          <p:cNvPr id="11" name="TextBox 10"/>
          <p:cNvSpPr txBox="1"/>
          <p:nvPr/>
        </p:nvSpPr>
        <p:spPr>
          <a:xfrm>
            <a:off x="1475657" y="2640664"/>
            <a:ext cx="1584174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AU" dirty="0" smtClean="0">
                <a:solidFill>
                  <a:schemeClr val="bg1"/>
                </a:solidFill>
              </a:rPr>
              <a:t>NPS-K45</a:t>
            </a:r>
            <a:endParaRPr lang="en-AU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580112" y="5872048"/>
            <a:ext cx="1584174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AU" dirty="0" smtClean="0">
                <a:solidFill>
                  <a:schemeClr val="bg1"/>
                </a:solidFill>
              </a:rPr>
              <a:t>NPS-K46</a:t>
            </a:r>
            <a:endParaRPr lang="en-AU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0" y="6453335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Naidovi</a:t>
            </a:r>
            <a:r>
              <a:rPr lang="en-A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Primary School – Kindergarten – July 2012</a:t>
            </a:r>
            <a:endParaRPr lang="en-AU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83081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395536" y="3789040"/>
            <a:ext cx="1368152" cy="50405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9" name="Rectangle 8"/>
          <p:cNvSpPr/>
          <p:nvPr/>
        </p:nvSpPr>
        <p:spPr>
          <a:xfrm>
            <a:off x="4948548" y="260648"/>
            <a:ext cx="1423652" cy="50405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3573016"/>
            <a:ext cx="4372484" cy="291498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908" y="260648"/>
            <a:ext cx="4372484" cy="291498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95536" y="3789040"/>
            <a:ext cx="3923928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 smtClean="0">
                <a:solidFill>
                  <a:schemeClr val="bg1"/>
                </a:solidFill>
              </a:rPr>
              <a:t>NPS-K48</a:t>
            </a:r>
          </a:p>
          <a:p>
            <a:r>
              <a:rPr lang="en-AU" sz="2800" dirty="0" smtClean="0"/>
              <a:t>Frisbee</a:t>
            </a:r>
          </a:p>
          <a:p>
            <a:r>
              <a:rPr lang="en-AU" sz="2800" dirty="0" smtClean="0"/>
              <a:t>Throw and catch the Frisbee – 1 or more people game </a:t>
            </a:r>
          </a:p>
          <a:p>
            <a:r>
              <a:rPr lang="en-AU" sz="1600" dirty="0" smtClean="0"/>
              <a:t>Contains – 1 Frisbee</a:t>
            </a:r>
          </a:p>
          <a:p>
            <a:r>
              <a:rPr lang="en-AU" sz="1600" dirty="0" smtClean="0"/>
              <a:t>Ages – 4 to adult</a:t>
            </a:r>
            <a:endParaRPr lang="en-AU" sz="1600" dirty="0"/>
          </a:p>
        </p:txBody>
      </p:sp>
      <p:sp>
        <p:nvSpPr>
          <p:cNvPr id="6" name="TextBox 5"/>
          <p:cNvSpPr txBox="1"/>
          <p:nvPr/>
        </p:nvSpPr>
        <p:spPr>
          <a:xfrm>
            <a:off x="4948548" y="260648"/>
            <a:ext cx="3923928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 smtClean="0">
                <a:solidFill>
                  <a:schemeClr val="bg1"/>
                </a:solidFill>
              </a:rPr>
              <a:t>NPS-K47</a:t>
            </a:r>
          </a:p>
          <a:p>
            <a:r>
              <a:rPr lang="en-AU" sz="2800" dirty="0" smtClean="0"/>
              <a:t>Frisbee</a:t>
            </a:r>
          </a:p>
          <a:p>
            <a:r>
              <a:rPr lang="en-AU" sz="2800" dirty="0" smtClean="0"/>
              <a:t>Throw and catch the Frisbee – 1 or more people game</a:t>
            </a:r>
          </a:p>
          <a:p>
            <a:r>
              <a:rPr lang="en-AU" sz="1600" dirty="0" smtClean="0"/>
              <a:t>Contains – 1 Frisbee</a:t>
            </a:r>
          </a:p>
          <a:p>
            <a:r>
              <a:rPr lang="en-AU" sz="1600" dirty="0" smtClean="0"/>
              <a:t>Ages – 4 to adult</a:t>
            </a:r>
            <a:endParaRPr lang="en-AU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1475657" y="2640664"/>
            <a:ext cx="1584174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AU" dirty="0" smtClean="0">
                <a:solidFill>
                  <a:schemeClr val="bg1"/>
                </a:solidFill>
              </a:rPr>
              <a:t>NPS-K47</a:t>
            </a:r>
            <a:endParaRPr lang="en-AU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60305" y="5994953"/>
            <a:ext cx="1584174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AU" dirty="0" smtClean="0">
                <a:solidFill>
                  <a:schemeClr val="bg1"/>
                </a:solidFill>
              </a:rPr>
              <a:t>NPS-K48</a:t>
            </a:r>
            <a:endParaRPr lang="en-AU" dirty="0">
              <a:solidFill>
                <a:schemeClr val="bg1"/>
              </a:solidFill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3356992"/>
            <a:ext cx="914400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0" y="6453335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Naidovi</a:t>
            </a:r>
            <a:r>
              <a:rPr lang="en-A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Primary School – Kindergarten – July 2012</a:t>
            </a:r>
            <a:endParaRPr lang="en-AU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86747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395536" y="3789040"/>
            <a:ext cx="1440160" cy="50405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9" name="Rectangle 8"/>
          <p:cNvSpPr/>
          <p:nvPr/>
        </p:nvSpPr>
        <p:spPr>
          <a:xfrm>
            <a:off x="4724270" y="332656"/>
            <a:ext cx="1359896" cy="50405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3573016"/>
            <a:ext cx="4372484" cy="291498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908" y="332656"/>
            <a:ext cx="4372484" cy="291498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95536" y="3789040"/>
            <a:ext cx="3923928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 smtClean="0">
                <a:solidFill>
                  <a:schemeClr val="bg1"/>
                </a:solidFill>
              </a:rPr>
              <a:t>NPS-K50</a:t>
            </a:r>
          </a:p>
          <a:p>
            <a:r>
              <a:rPr lang="en-AU" sz="2800" dirty="0" smtClean="0"/>
              <a:t>Frisbee</a:t>
            </a:r>
          </a:p>
          <a:p>
            <a:r>
              <a:rPr lang="en-AU" sz="2800" dirty="0" smtClean="0"/>
              <a:t>Throw and catch the Frisbee – 1 or more people</a:t>
            </a:r>
          </a:p>
          <a:p>
            <a:r>
              <a:rPr lang="en-AU" sz="1600" dirty="0" smtClean="0"/>
              <a:t>Contains – 1 Frisbee</a:t>
            </a:r>
          </a:p>
          <a:p>
            <a:r>
              <a:rPr lang="en-AU" sz="1600" dirty="0" smtClean="0"/>
              <a:t>Ages – 4 to adult</a:t>
            </a:r>
            <a:endParaRPr lang="en-AU" sz="1600" dirty="0"/>
          </a:p>
        </p:txBody>
      </p:sp>
      <p:sp>
        <p:nvSpPr>
          <p:cNvPr id="6" name="TextBox 5"/>
          <p:cNvSpPr txBox="1"/>
          <p:nvPr/>
        </p:nvSpPr>
        <p:spPr>
          <a:xfrm>
            <a:off x="4724270" y="332656"/>
            <a:ext cx="3923928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 smtClean="0">
                <a:solidFill>
                  <a:schemeClr val="bg1"/>
                </a:solidFill>
              </a:rPr>
              <a:t>NPS-K49</a:t>
            </a:r>
          </a:p>
          <a:p>
            <a:r>
              <a:rPr lang="en-AU" sz="2800" dirty="0" smtClean="0"/>
              <a:t>Frisbee</a:t>
            </a:r>
          </a:p>
          <a:p>
            <a:r>
              <a:rPr lang="en-AU" sz="2800" dirty="0" smtClean="0"/>
              <a:t>Throw and catch the Frisbee – 1 or more people</a:t>
            </a:r>
          </a:p>
          <a:p>
            <a:r>
              <a:rPr lang="en-AU" sz="2800" dirty="0" smtClean="0"/>
              <a:t> </a:t>
            </a:r>
            <a:r>
              <a:rPr lang="en-AU" sz="1600" dirty="0" smtClean="0"/>
              <a:t>Contains – 1 Frisbee</a:t>
            </a:r>
          </a:p>
          <a:p>
            <a:r>
              <a:rPr lang="en-AU" sz="1600" dirty="0" smtClean="0"/>
              <a:t>Ages – 4 to adult</a:t>
            </a:r>
            <a:endParaRPr lang="en-AU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1475657" y="2640664"/>
            <a:ext cx="1584174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AU" dirty="0" smtClean="0">
                <a:solidFill>
                  <a:schemeClr val="bg1"/>
                </a:solidFill>
              </a:rPr>
              <a:t>NPS-K49</a:t>
            </a:r>
            <a:endParaRPr lang="en-AU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499992" y="6026590"/>
            <a:ext cx="1584174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AU" dirty="0" smtClean="0">
                <a:solidFill>
                  <a:schemeClr val="bg1"/>
                </a:solidFill>
              </a:rPr>
              <a:t>NPS-K50</a:t>
            </a:r>
            <a:endParaRPr lang="en-AU" dirty="0">
              <a:solidFill>
                <a:schemeClr val="bg1"/>
              </a:solidFill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3429000"/>
            <a:ext cx="914400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0" y="6453335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Naidovi</a:t>
            </a:r>
            <a:r>
              <a:rPr lang="en-A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Primary School – Kindergarten – July 2012</a:t>
            </a:r>
            <a:endParaRPr lang="en-AU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04734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395536" y="3789040"/>
            <a:ext cx="1440160" cy="50405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9" name="Rectangle 8"/>
          <p:cNvSpPr/>
          <p:nvPr/>
        </p:nvSpPr>
        <p:spPr>
          <a:xfrm>
            <a:off x="4724270" y="332656"/>
            <a:ext cx="1359896" cy="50405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3573016"/>
            <a:ext cx="4372484" cy="291498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908" y="332656"/>
            <a:ext cx="4372484" cy="291498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95536" y="3789040"/>
            <a:ext cx="3923928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 smtClean="0">
                <a:solidFill>
                  <a:schemeClr val="bg1"/>
                </a:solidFill>
              </a:rPr>
              <a:t>NPS-K52</a:t>
            </a:r>
          </a:p>
          <a:p>
            <a:r>
              <a:rPr lang="en-AU" sz="2800" dirty="0" smtClean="0"/>
              <a:t>Frisbee</a:t>
            </a:r>
          </a:p>
          <a:p>
            <a:r>
              <a:rPr lang="en-AU" sz="2800" dirty="0" smtClean="0"/>
              <a:t>Throw and catch the Frisbee – 1 or more people</a:t>
            </a:r>
          </a:p>
          <a:p>
            <a:r>
              <a:rPr lang="en-AU" sz="1600" dirty="0" smtClean="0"/>
              <a:t>Contains – 1 Frisbee</a:t>
            </a:r>
          </a:p>
          <a:p>
            <a:r>
              <a:rPr lang="en-AU" sz="1600" dirty="0" smtClean="0"/>
              <a:t>Ages – 4 to adult</a:t>
            </a:r>
            <a:endParaRPr lang="en-AU" sz="1600" dirty="0"/>
          </a:p>
        </p:txBody>
      </p:sp>
      <p:sp>
        <p:nvSpPr>
          <p:cNvPr id="6" name="TextBox 5"/>
          <p:cNvSpPr txBox="1"/>
          <p:nvPr/>
        </p:nvSpPr>
        <p:spPr>
          <a:xfrm>
            <a:off x="4724270" y="332656"/>
            <a:ext cx="3923928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 smtClean="0">
                <a:solidFill>
                  <a:schemeClr val="bg1"/>
                </a:solidFill>
              </a:rPr>
              <a:t>NPS-K51</a:t>
            </a:r>
          </a:p>
          <a:p>
            <a:r>
              <a:rPr lang="en-AU" sz="2800" dirty="0" smtClean="0"/>
              <a:t>Frisbee</a:t>
            </a:r>
          </a:p>
          <a:p>
            <a:r>
              <a:rPr lang="en-AU" sz="2800" dirty="0" smtClean="0"/>
              <a:t>Throw and catch the Frisbee – 1 or more people</a:t>
            </a:r>
          </a:p>
          <a:p>
            <a:r>
              <a:rPr lang="en-AU" sz="2800" dirty="0" smtClean="0"/>
              <a:t> </a:t>
            </a:r>
            <a:r>
              <a:rPr lang="en-AU" sz="1600" dirty="0" smtClean="0"/>
              <a:t>Contains – 1 Frisbee</a:t>
            </a:r>
          </a:p>
          <a:p>
            <a:r>
              <a:rPr lang="en-AU" sz="1600" dirty="0" smtClean="0"/>
              <a:t>Ages – 4 to adult</a:t>
            </a:r>
            <a:endParaRPr lang="en-AU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1475657" y="2640664"/>
            <a:ext cx="1584174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AU" dirty="0" smtClean="0">
                <a:solidFill>
                  <a:schemeClr val="bg1"/>
                </a:solidFill>
              </a:rPr>
              <a:t>NPS-K51</a:t>
            </a:r>
            <a:endParaRPr lang="en-AU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499992" y="5991739"/>
            <a:ext cx="1584174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AU" dirty="0" smtClean="0">
                <a:solidFill>
                  <a:schemeClr val="bg1"/>
                </a:solidFill>
              </a:rPr>
              <a:t>NPS-K52</a:t>
            </a:r>
            <a:endParaRPr lang="en-AU" dirty="0">
              <a:solidFill>
                <a:schemeClr val="bg1"/>
              </a:solidFill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3429000"/>
            <a:ext cx="914400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0" y="6453335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Naidovi</a:t>
            </a:r>
            <a:r>
              <a:rPr lang="en-A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Primary School – Kindergarten – July 2012</a:t>
            </a:r>
            <a:endParaRPr lang="en-AU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97436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395536" y="3789040"/>
            <a:ext cx="1440160" cy="50405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9" name="Rectangle 8"/>
          <p:cNvSpPr/>
          <p:nvPr/>
        </p:nvSpPr>
        <p:spPr>
          <a:xfrm>
            <a:off x="609600" y="381000"/>
            <a:ext cx="1359896" cy="50405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3000" dirty="0" smtClean="0"/>
              <a:t>Books</a:t>
            </a:r>
            <a:endParaRPr lang="en-AU" sz="3000" dirty="0"/>
          </a:p>
        </p:txBody>
      </p:sp>
      <p:sp>
        <p:nvSpPr>
          <p:cNvPr id="5" name="TextBox 4"/>
          <p:cNvSpPr txBox="1"/>
          <p:nvPr/>
        </p:nvSpPr>
        <p:spPr>
          <a:xfrm>
            <a:off x="395536" y="3789040"/>
            <a:ext cx="39239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 smtClean="0">
                <a:solidFill>
                  <a:schemeClr val="bg1"/>
                </a:solidFill>
              </a:rPr>
              <a:t>Books</a:t>
            </a:r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3429000"/>
            <a:ext cx="914400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0" y="6453335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Naidovi</a:t>
            </a:r>
            <a:r>
              <a:rPr lang="en-A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Primary School – Kindergarten – July 2012</a:t>
            </a:r>
            <a:endParaRPr lang="en-AU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62000" y="1524000"/>
            <a:ext cx="81708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700" b="1" dirty="0" smtClean="0"/>
              <a:t>Children’s picture book – 15 titles mainly board books</a:t>
            </a:r>
            <a:endParaRPr lang="en-US" sz="27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1066800" y="4876800"/>
            <a:ext cx="5182623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b="1" dirty="0" smtClean="0"/>
              <a:t>Children’s big pictures books – 5 titles</a:t>
            </a:r>
            <a:endParaRPr lang="en-US" sz="2500" b="1" dirty="0"/>
          </a:p>
        </p:txBody>
      </p:sp>
    </p:spTree>
    <p:extLst>
      <p:ext uri="{BB962C8B-B14F-4D97-AF65-F5344CB8AC3E}">
        <p14:creationId xmlns:p14="http://schemas.microsoft.com/office/powerpoint/2010/main" val="28097436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395</TotalTime>
  <Words>1775</Words>
  <Application>Microsoft Macintosh PowerPoint</Application>
  <PresentationFormat>On-screen Show (4:3)</PresentationFormat>
  <Paragraphs>363</Paragraphs>
  <Slides>28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Naidovi Primary School - Kindergarten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Naidovi Primary School - Kindergarten</dc:title>
  <dc:creator>jackie cross</dc:creator>
  <cp:lastModifiedBy>Chandra</cp:lastModifiedBy>
  <cp:revision>37</cp:revision>
  <dcterms:created xsi:type="dcterms:W3CDTF">2012-07-27T10:48:39Z</dcterms:created>
  <dcterms:modified xsi:type="dcterms:W3CDTF">2012-08-05T11:01:18Z</dcterms:modified>
</cp:coreProperties>
</file>